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3.xml" ContentType="application/vnd.openxmlformats-officedocument.presentationml.tags+xml"/>
  <Override PartName="/ppt/notesSlides/notesSlide16.xml" ContentType="application/vnd.openxmlformats-officedocument.presentationml.notesSlide+xml"/>
  <Override PartName="/ppt/ink/inkAction1.xml" ContentType="application/vnd.ms-office.inkAction+xml"/>
  <Override PartName="/ppt/tags/tag4.xml" ContentType="application/vnd.openxmlformats-officedocument.presentationml.tags+xml"/>
  <Override PartName="/ppt/notesSlides/notesSlide17.xml" ContentType="application/vnd.openxmlformats-officedocument.presentationml.notesSlide+xml"/>
  <Override PartName="/ppt/tags/tag5.xml" ContentType="application/vnd.openxmlformats-officedocument.presentationml.tags+xml"/>
  <Override PartName="/ppt/notesSlides/notesSlide18.xml" ContentType="application/vnd.openxmlformats-officedocument.presentationml.notesSlide+xml"/>
  <Override PartName="/ppt/tags/tag6.xml" ContentType="application/vnd.openxmlformats-officedocument.presentationml.tags+xml"/>
  <Override PartName="/ppt/notesSlides/notesSlide19.xml" ContentType="application/vnd.openxmlformats-officedocument.presentationml.notesSlide+xml"/>
  <Override PartName="/ppt/tags/tag7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91"/>
  </p:notesMasterIdLst>
  <p:handoutMasterIdLst>
    <p:handoutMasterId r:id="rId92"/>
  </p:handoutMasterIdLst>
  <p:sldIdLst>
    <p:sldId id="271" r:id="rId2"/>
    <p:sldId id="539" r:id="rId3"/>
    <p:sldId id="283" r:id="rId4"/>
    <p:sldId id="497" r:id="rId5"/>
    <p:sldId id="498" r:id="rId6"/>
    <p:sldId id="499" r:id="rId7"/>
    <p:sldId id="287" r:id="rId8"/>
    <p:sldId id="257" r:id="rId9"/>
    <p:sldId id="551" r:id="rId10"/>
    <p:sldId id="538" r:id="rId11"/>
    <p:sldId id="500" r:id="rId12"/>
    <p:sldId id="541" r:id="rId13"/>
    <p:sldId id="542" r:id="rId14"/>
    <p:sldId id="544" r:id="rId15"/>
    <p:sldId id="545" r:id="rId16"/>
    <p:sldId id="546" r:id="rId17"/>
    <p:sldId id="578" r:id="rId18"/>
    <p:sldId id="466" r:id="rId19"/>
    <p:sldId id="467" r:id="rId20"/>
    <p:sldId id="468" r:id="rId21"/>
    <p:sldId id="565" r:id="rId22"/>
    <p:sldId id="469" r:id="rId23"/>
    <p:sldId id="573" r:id="rId24"/>
    <p:sldId id="575" r:id="rId25"/>
    <p:sldId id="577" r:id="rId26"/>
    <p:sldId id="531" r:id="rId27"/>
    <p:sldId id="532" r:id="rId28"/>
    <p:sldId id="290" r:id="rId29"/>
    <p:sldId id="295" r:id="rId30"/>
    <p:sldId id="296" r:id="rId31"/>
    <p:sldId id="306" r:id="rId32"/>
    <p:sldId id="307" r:id="rId33"/>
    <p:sldId id="567" r:id="rId34"/>
    <p:sldId id="568" r:id="rId35"/>
    <p:sldId id="569" r:id="rId36"/>
    <p:sldId id="570" r:id="rId37"/>
    <p:sldId id="571" r:id="rId38"/>
    <p:sldId id="308" r:id="rId39"/>
    <p:sldId id="309" r:id="rId40"/>
    <p:sldId id="310" r:id="rId41"/>
    <p:sldId id="311" r:id="rId42"/>
    <p:sldId id="522" r:id="rId43"/>
    <p:sldId id="523" r:id="rId44"/>
    <p:sldId id="547" r:id="rId45"/>
    <p:sldId id="583" r:id="rId46"/>
    <p:sldId id="548" r:id="rId47"/>
    <p:sldId id="549" r:id="rId48"/>
    <p:sldId id="425" r:id="rId49"/>
    <p:sldId id="527" r:id="rId50"/>
    <p:sldId id="318" r:id="rId51"/>
    <p:sldId id="431" r:id="rId52"/>
    <p:sldId id="432" r:id="rId53"/>
    <p:sldId id="320" r:id="rId54"/>
    <p:sldId id="321" r:id="rId55"/>
    <p:sldId id="584" r:id="rId56"/>
    <p:sldId id="585" r:id="rId57"/>
    <p:sldId id="323" r:id="rId58"/>
    <p:sldId id="325" r:id="rId59"/>
    <p:sldId id="326" r:id="rId60"/>
    <p:sldId id="400" r:id="rId61"/>
    <p:sldId id="401" r:id="rId62"/>
    <p:sldId id="402" r:id="rId63"/>
    <p:sldId id="328" r:id="rId64"/>
    <p:sldId id="330" r:id="rId65"/>
    <p:sldId id="331" r:id="rId66"/>
    <p:sldId id="332" r:id="rId67"/>
    <p:sldId id="343" r:id="rId68"/>
    <p:sldId id="344" r:id="rId69"/>
    <p:sldId id="345" r:id="rId70"/>
    <p:sldId id="346" r:id="rId71"/>
    <p:sldId id="347" r:id="rId72"/>
    <p:sldId id="348" r:id="rId73"/>
    <p:sldId id="349" r:id="rId74"/>
    <p:sldId id="581" r:id="rId75"/>
    <p:sldId id="350" r:id="rId76"/>
    <p:sldId id="368" r:id="rId77"/>
    <p:sldId id="369" r:id="rId78"/>
    <p:sldId id="370" r:id="rId79"/>
    <p:sldId id="371" r:id="rId80"/>
    <p:sldId id="373" r:id="rId81"/>
    <p:sldId id="374" r:id="rId82"/>
    <p:sldId id="375" r:id="rId83"/>
    <p:sldId id="378" r:id="rId84"/>
    <p:sldId id="377" r:id="rId85"/>
    <p:sldId id="379" r:id="rId86"/>
    <p:sldId id="380" r:id="rId87"/>
    <p:sldId id="381" r:id="rId88"/>
    <p:sldId id="382" r:id="rId89"/>
    <p:sldId id="537" r:id="rId90"/>
  </p:sldIdLst>
  <p:sldSz cx="9144000" cy="6858000" type="screen4x3"/>
  <p:notesSz cx="6858000" cy="9144000"/>
  <p:custDataLst>
    <p:tags r:id="rId93"/>
  </p:custDataLst>
  <p:defaultTextStyle>
    <a:defPPr rtl="0"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17" userDrawn="1">
          <p15:clr>
            <a:srgbClr val="A4A3A4"/>
          </p15:clr>
        </p15:guide>
        <p15:guide id="2" pos="5443" userDrawn="1">
          <p15:clr>
            <a:srgbClr val="A4A3A4"/>
          </p15:clr>
        </p15:guide>
        <p15:guide id="3" orient="horz" pos="414" userDrawn="1">
          <p15:clr>
            <a:srgbClr val="A4A3A4"/>
          </p15:clr>
        </p15:guide>
        <p15:guide id="6" orient="horz" pos="390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86314" autoAdjust="0"/>
  </p:normalViewPr>
  <p:slideViewPr>
    <p:cSldViewPr snapToGrid="0">
      <p:cViewPr varScale="1">
        <p:scale>
          <a:sx n="72" d="100"/>
          <a:sy n="72" d="100"/>
        </p:scale>
        <p:origin x="1521" y="30"/>
      </p:cViewPr>
      <p:guideLst>
        <p:guide pos="317"/>
        <p:guide pos="5443"/>
        <p:guide orient="horz" pos="414"/>
        <p:guide orient="horz" pos="390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256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0176C01-2996-41EA-87C6-D94E8BA12DB2}" type="datetime2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2024年3月4日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2-23T15:31:58.2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55124">
    <iact:property name="dataType"/>
    <iact:actionData xml:id="d0">
      <inkml:trace xmlns:inkml="http://www.w3.org/2003/InkML" xml:id="stk0" contextRef="#ctx0" brushRef="#br0">18613 6181 0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A50F75F-AD11-4973-BAED-59A0098129E9}" type="datetime2">
              <a:rPr lang="zh-CN" altLang="en-US" smtClean="0"/>
              <a:pPr/>
              <a:t>2024年3月4日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2869989-EB00-4EE7-BCB5-25BDC5BB29F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fld id="{49CD1C7F-0836-45EF-B0D5-C8289C26A76C}" type="slidenum">
              <a:rPr kumimoji="0" lang="zh-CN" altLang="en-US" sz="1200" b="0" smtClean="0">
                <a:latin typeface="Arial" charset="0"/>
                <a:ea typeface="宋体" pitchFamily="2" charset="-122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t>1</a:t>
            </a:fld>
            <a:endParaRPr kumimoji="0" lang="en-US" altLang="zh-CN" sz="1200" b="0" dirty="0">
              <a:latin typeface="Arial" charset="0"/>
              <a:ea typeface="宋体" pitchFamily="2" charset="-122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27761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>
              <a:defRPr/>
            </a:pPr>
            <a:fld id="{B67F2BB6-912B-1147-AF1B-3E8A72B2D88B}" type="slidenum">
              <a:rPr lang="en-US" altLang="zh-CN"/>
              <a:pPr algn="r">
                <a:defRPr/>
              </a:pPr>
              <a:t>14</a:t>
            </a:fld>
            <a:endParaRPr lang="en-US" altLang="zh-CN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选讲</a:t>
            </a:r>
          </a:p>
          <a:p>
            <a:pPr eaLnBrk="1" hangingPunct="1">
              <a:defRPr/>
            </a:pPr>
            <a:endParaRPr lang="zh-CN" altLang="zh-CN" dirty="0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335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>
              <a:defRPr/>
            </a:pPr>
            <a:fld id="{B67F2BB6-912B-1147-AF1B-3E8A72B2D88B}" type="slidenum">
              <a:rPr lang="en-US" altLang="zh-CN"/>
              <a:pPr algn="r">
                <a:defRPr/>
              </a:pPr>
              <a:t>15</a:t>
            </a:fld>
            <a:endParaRPr lang="en-US" altLang="zh-CN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kumimoji="1" lang="zh-CN" altLang="en-US" dirty="0"/>
              <a:t>选讲</a:t>
            </a:r>
          </a:p>
        </p:txBody>
      </p:sp>
    </p:spTree>
    <p:extLst>
      <p:ext uri="{BB962C8B-B14F-4D97-AF65-F5344CB8AC3E}">
        <p14:creationId xmlns:p14="http://schemas.microsoft.com/office/powerpoint/2010/main" val="1940463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>
              <a:defRPr/>
            </a:pPr>
            <a:fld id="{B67F2BB6-912B-1147-AF1B-3E8A72B2D88B}" type="slidenum">
              <a:rPr lang="en-US" altLang="zh-CN"/>
              <a:pPr algn="r">
                <a:defRPr/>
              </a:pPr>
              <a:t>16</a:t>
            </a:fld>
            <a:endParaRPr lang="en-US" altLang="zh-CN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Arial" charset="0"/>
                <a:ea typeface="宋体" charset="0"/>
              </a:rPr>
              <a:t>主讲</a:t>
            </a:r>
            <a:endParaRPr lang="zh-CN" altLang="zh-CN" dirty="0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381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计算机工作原理：存储程序 程序控制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0644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这是什么？</a:t>
            </a:r>
            <a:endParaRPr lang="en-US" altLang="zh-CN" dirty="0"/>
          </a:p>
          <a:p>
            <a:r>
              <a:rPr lang="zh-CN" altLang="en-US" dirty="0"/>
              <a:t>这是计算机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85BB46-6C75-47E9-BF9E-93887BA95F65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6555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使用计算机干什么？</a:t>
            </a:r>
            <a:endParaRPr lang="en-US" altLang="zh-CN" dirty="0"/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用计算机帮助人们解决一些实际问题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r>
              <a:rPr lang="zh-CN" altLang="en-US" dirty="0"/>
              <a:t>内存地址</a:t>
            </a:r>
            <a:r>
              <a:rPr lang="en-US" altLang="zh-CN" dirty="0"/>
              <a:t>300</a:t>
            </a:r>
            <a:r>
              <a:rPr lang="zh-CN" altLang="en-US" dirty="0"/>
              <a:t>处存放</a:t>
            </a:r>
            <a:r>
              <a:rPr lang="en-US" altLang="zh-CN" dirty="0"/>
              <a:t>hello! </a:t>
            </a:r>
            <a:r>
              <a:rPr lang="zh-CN" altLang="en-US" dirty="0"/>
              <a:t>的</a:t>
            </a:r>
            <a:r>
              <a:rPr lang="en-US" altLang="zh-CN" dirty="0"/>
              <a:t>ASCII</a:t>
            </a:r>
            <a:r>
              <a:rPr lang="zh-CN" altLang="en-US" dirty="0"/>
              <a:t>码，如</a:t>
            </a:r>
            <a:r>
              <a:rPr lang="en-US" altLang="zh-CN" dirty="0"/>
              <a:t>h</a:t>
            </a:r>
            <a:r>
              <a:rPr lang="zh-CN" altLang="en-US" dirty="0"/>
              <a:t>的</a:t>
            </a:r>
            <a:r>
              <a:rPr lang="en-US" altLang="zh-CN" dirty="0"/>
              <a:t>ASCII</a:t>
            </a:r>
            <a:r>
              <a:rPr lang="zh-CN" altLang="en-US" dirty="0"/>
              <a:t>码是</a:t>
            </a:r>
            <a:r>
              <a:rPr lang="en-US" altLang="zh-CN" dirty="0"/>
              <a:t>0x68(16</a:t>
            </a:r>
            <a:r>
              <a:rPr lang="zh-CN" altLang="en-US" dirty="0"/>
              <a:t>进制）</a:t>
            </a:r>
            <a:endParaRPr lang="en-US" altLang="zh-CN" dirty="0"/>
          </a:p>
          <a:p>
            <a:r>
              <a:rPr lang="en-US" altLang="zh-CN" dirty="0"/>
              <a:t>CPU</a:t>
            </a:r>
            <a:r>
              <a:rPr lang="zh-CN" altLang="en-US" dirty="0"/>
              <a:t>执行</a:t>
            </a:r>
            <a:r>
              <a:rPr lang="en-US" altLang="zh-CN" dirty="0"/>
              <a:t>Mov</a:t>
            </a:r>
            <a:r>
              <a:rPr lang="zh-CN" altLang="en-US" dirty="0"/>
              <a:t>指令，将内存</a:t>
            </a:r>
            <a:r>
              <a:rPr lang="en-US" altLang="zh-CN" dirty="0"/>
              <a:t>300</a:t>
            </a:r>
            <a:r>
              <a:rPr lang="zh-CN" altLang="en-US" dirty="0"/>
              <a:t>处存放的字符传输到显存地址</a:t>
            </a:r>
            <a:r>
              <a:rPr lang="en-US" altLang="zh-CN" dirty="0"/>
              <a:t>777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显然直接用机器指令来操作硬件完成任务是非常麻烦的，非专业人士无法完成。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85BB46-6C75-47E9-BF9E-93887BA95F65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7650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为了方便用户使用计算机硬件，在硬件之上我们会安装一个</a:t>
            </a:r>
            <a:r>
              <a:rPr lang="en-US" altLang="zh-CN" dirty="0"/>
              <a:t>OS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OS</a:t>
            </a:r>
            <a:r>
              <a:rPr lang="zh-CN" altLang="en-US" dirty="0"/>
              <a:t>为用户提供了一些指令、函数等</a:t>
            </a:r>
            <a:r>
              <a:rPr lang="en-US" altLang="zh-CN" dirty="0"/>
              <a:t>(</a:t>
            </a:r>
            <a:r>
              <a:rPr lang="zh-CN" altLang="en-US" dirty="0"/>
              <a:t>在接口一章会讲到），用户通过调用</a:t>
            </a:r>
            <a:r>
              <a:rPr lang="en-US" altLang="zh-CN" dirty="0" err="1"/>
              <a:t>printf</a:t>
            </a:r>
            <a:r>
              <a:rPr lang="zh-CN" altLang="en-US" dirty="0"/>
              <a:t>函数可以完成在显示器上打印的任务。</a:t>
            </a:r>
            <a:endParaRPr lang="en-US" altLang="zh-CN" dirty="0"/>
          </a:p>
          <a:p>
            <a:r>
              <a:rPr lang="zh-CN" altLang="en-US" dirty="0"/>
              <a:t>通常</a:t>
            </a:r>
            <a:r>
              <a:rPr lang="en-US" altLang="zh-CN" dirty="0"/>
              <a:t>OS</a:t>
            </a:r>
            <a:r>
              <a:rPr lang="zh-CN" altLang="en-US" dirty="0"/>
              <a:t>之上还会安装一些应用软件，更方便用户的使用。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85BB46-6C75-47E9-BF9E-93887BA95F65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9071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chemeClr val="tx1"/>
                </a:solidFill>
                <a:sym typeface="Symbol" panose="05050102010706020507" pitchFamily="18" charset="2"/>
              </a:rPr>
              <a:t>计算机由五大部件组成</a:t>
            </a:r>
            <a:r>
              <a:rPr lang="en-US" altLang="zh-CN" sz="1200" b="1" dirty="0">
                <a:solidFill>
                  <a:schemeClr val="tx1"/>
                </a:solidFill>
                <a:sym typeface="Symbol" panose="05050102010706020507" pitchFamily="18" charset="2"/>
              </a:rPr>
              <a:t>:</a:t>
            </a:r>
            <a:r>
              <a:rPr lang="zh-CN" altLang="en-US" sz="1200" b="1" dirty="0">
                <a:solidFill>
                  <a:schemeClr val="tx1"/>
                </a:solidFill>
                <a:sym typeface="Symbol" panose="05050102010706020507" pitchFamily="18" charset="2"/>
              </a:rPr>
              <a:t>输入设备、输出设备、存储器、运算器、控制器</a:t>
            </a:r>
            <a:endParaRPr lang="zh-CN" altLang="en-US" sz="12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85BB46-6C75-47E9-BF9E-93887BA95F65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6349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85BB46-6C75-47E9-BF9E-93887BA95F65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7389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/>
              <a:t>可以看出，都是一些细节，它们会让计算机更好用。这些内容也渗透到各章节中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85BB46-6C75-47E9-BF9E-93887BA95F65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0158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B71499D1-9F2A-0440-BD11-41E066E391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>
              <a:defRPr/>
            </a:pPr>
            <a:fld id="{58040A30-7749-4D64-A411-0CC02E8A7264}" type="slidenum">
              <a:rPr lang="en-US" altLang="zh-CN"/>
              <a:pPr algn="r">
                <a:defRPr/>
              </a:pPr>
              <a:t>3</a:t>
            </a:fld>
            <a:endParaRPr lang="en-US" altLang="zh-CN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8C700A8-3CDF-AD4E-9CFD-3676822E77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B275DBC0-E480-3D4C-BC1E-DEE64F04FC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878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>
              <a:defRPr/>
            </a:pPr>
            <a:fld id="{67C5A8B8-7172-F644-BD82-254E45B44EDB}" type="slidenum">
              <a:rPr lang="en-US" altLang="zh-CN"/>
              <a:pPr algn="r">
                <a:defRPr/>
              </a:pPr>
              <a:t>26</a:t>
            </a:fld>
            <a:endParaRPr lang="en-US" altLang="zh-CN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Arial" charset="0"/>
                <a:ea typeface="宋体" charset="0"/>
              </a:rPr>
              <a:t>主讲</a:t>
            </a:r>
            <a:endParaRPr lang="zh-CN" altLang="zh-CN" dirty="0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1496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>
              <a:defRPr/>
            </a:pPr>
            <a:fld id="{6076902E-CAD4-5243-923B-A8B946FAB465}" type="slidenum">
              <a:rPr lang="en-US" altLang="zh-CN"/>
              <a:pPr algn="r">
                <a:defRPr/>
              </a:pPr>
              <a:t>27</a:t>
            </a:fld>
            <a:endParaRPr lang="en-US" altLang="zh-CN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Arial" charset="0"/>
                <a:ea typeface="宋体" charset="0"/>
              </a:rPr>
              <a:t>主讲</a:t>
            </a:r>
            <a:endParaRPr lang="zh-CN" altLang="zh-CN" dirty="0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260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主讲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0765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选讲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21115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主讲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2467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1.1.2</a:t>
            </a:r>
            <a:r>
              <a:rPr kumimoji="1" lang="zh-CN" altLang="en-US" dirty="0"/>
              <a:t>节主讲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710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Output.c</a:t>
            </a:r>
            <a:r>
              <a:rPr lang="zh-CN" altLang="en-US" dirty="0"/>
              <a:t>是用户编写的一段程序，调用了</a:t>
            </a:r>
            <a:r>
              <a:rPr lang="en-US" altLang="zh-CN" dirty="0" err="1"/>
              <a:t>os</a:t>
            </a:r>
            <a:r>
              <a:rPr lang="en-US" altLang="zh-CN" dirty="0"/>
              <a:t> </a:t>
            </a:r>
            <a:r>
              <a:rPr lang="zh-CN" altLang="en-US" dirty="0"/>
              <a:t>提供的</a:t>
            </a:r>
            <a:r>
              <a:rPr lang="en-US" altLang="zh-CN" dirty="0" err="1"/>
              <a:t>printf</a:t>
            </a:r>
            <a:r>
              <a:rPr lang="zh-CN" altLang="en-US" dirty="0"/>
              <a:t>函数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85BB46-6C75-47E9-BF9E-93887BA95F65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05539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鼠标点击后通过中断将</a:t>
            </a:r>
            <a:r>
              <a:rPr lang="en-US" altLang="zh-CN" dirty="0"/>
              <a:t>VM-MOUSEDOWN</a:t>
            </a:r>
            <a:r>
              <a:rPr lang="zh-CN" altLang="en-US" dirty="0"/>
              <a:t>传入</a:t>
            </a:r>
            <a:r>
              <a:rPr lang="en-US" altLang="zh-CN" dirty="0" err="1"/>
              <a:t>os</a:t>
            </a:r>
            <a:r>
              <a:rPr lang="zh-CN" altLang="en-US" dirty="0"/>
              <a:t>内核中的消息队列</a:t>
            </a:r>
            <a:endParaRPr lang="en-US" altLang="zh-CN" dirty="0"/>
          </a:p>
          <a:p>
            <a:r>
              <a:rPr lang="zh-CN" altLang="en-US" sz="1200" b="1" dirty="0"/>
              <a:t>应用程序</a:t>
            </a:r>
            <a:r>
              <a:rPr lang="en-US" altLang="zh-CN" sz="1200" b="1" dirty="0" err="1"/>
              <a:t>i</a:t>
            </a:r>
            <a:r>
              <a:rPr lang="zh-CN" altLang="en-US" sz="1200" b="1" dirty="0"/>
              <a:t>循环执行</a:t>
            </a:r>
            <a:r>
              <a:rPr lang="en-US" altLang="zh-CN" sz="1200" b="1" dirty="0" err="1"/>
              <a:t>G</a:t>
            </a:r>
            <a:r>
              <a:rPr lang="en-US" altLang="zh-CN" sz="1200" b="1" dirty="0" err="1">
                <a:solidFill>
                  <a:schemeClr val="tx1"/>
                </a:solidFill>
              </a:rPr>
              <a:t>etMessage</a:t>
            </a:r>
            <a:r>
              <a:rPr lang="zh-CN" altLang="en-US" dirty="0"/>
              <a:t>系统调用，从消息队列中取出消息。</a:t>
            </a:r>
            <a:endParaRPr lang="en-US" altLang="zh-CN" dirty="0"/>
          </a:p>
          <a:p>
            <a:r>
              <a:rPr lang="zh-CN" altLang="en-US" sz="1200" b="1" dirty="0">
                <a:solidFill>
                  <a:schemeClr val="tx1"/>
                </a:solidFill>
              </a:rPr>
              <a:t>当</a:t>
            </a:r>
            <a:r>
              <a:rPr lang="en-US" altLang="zh-CN" sz="1200" b="1" dirty="0">
                <a:solidFill>
                  <a:schemeClr val="tx1"/>
                </a:solidFill>
              </a:rPr>
              <a:t>case </a:t>
            </a:r>
            <a:r>
              <a:rPr lang="en-US" altLang="zh-CN" sz="1200" b="1" dirty="0"/>
              <a:t>WM_MOUSEDOWN</a:t>
            </a:r>
            <a:r>
              <a:rPr lang="zh-CN" altLang="en-US" sz="1200" b="1" dirty="0">
                <a:solidFill>
                  <a:schemeClr val="tx1"/>
                </a:solidFill>
              </a:rPr>
              <a:t>执行</a:t>
            </a:r>
            <a:r>
              <a:rPr lang="en-US" altLang="zh-CN" sz="1200" b="1" dirty="0">
                <a:solidFill>
                  <a:schemeClr val="tx1"/>
                </a:solidFill>
              </a:rPr>
              <a:t> </a:t>
            </a:r>
            <a:r>
              <a:rPr lang="en-US" altLang="zh-CN" sz="1200" b="1" dirty="0" err="1">
                <a:solidFill>
                  <a:srgbClr val="C00000"/>
                </a:solidFill>
              </a:rPr>
              <a:t>OnOK</a:t>
            </a:r>
            <a:r>
              <a:rPr lang="en-US" altLang="zh-CN" sz="1200" b="1" dirty="0">
                <a:solidFill>
                  <a:schemeClr val="tx1"/>
                </a:solidFill>
              </a:rPr>
              <a:t>()</a:t>
            </a:r>
            <a:r>
              <a:rPr lang="zh-CN" altLang="en-US" sz="1200" b="1" dirty="0">
                <a:solidFill>
                  <a:schemeClr val="tx1"/>
                </a:solidFill>
              </a:rPr>
              <a:t>函数，打开一个</a:t>
            </a:r>
            <a:r>
              <a:rPr lang="en-US" altLang="zh-CN" sz="1200" b="1" dirty="0">
                <a:solidFill>
                  <a:schemeClr val="tx1"/>
                </a:solidFill>
              </a:rPr>
              <a:t>txt</a:t>
            </a:r>
            <a:r>
              <a:rPr lang="zh-CN" altLang="en-US" sz="1200" b="1" dirty="0">
                <a:solidFill>
                  <a:schemeClr val="tx1"/>
                </a:solidFill>
              </a:rPr>
              <a:t>文件，写入</a:t>
            </a:r>
            <a:r>
              <a:rPr lang="en-US" altLang="zh-CN" sz="1200" b="1" dirty="0">
                <a:solidFill>
                  <a:schemeClr val="tx1"/>
                </a:solidFill>
              </a:rPr>
              <a:t>”Hello OS students”</a:t>
            </a:r>
          </a:p>
          <a:p>
            <a:r>
              <a:rPr lang="zh-CN" altLang="en-US" sz="1200" b="1" dirty="0">
                <a:solidFill>
                  <a:schemeClr val="tx1"/>
                </a:solidFill>
              </a:rPr>
              <a:t>这就是一个消息处理机制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85BB46-6C75-47E9-BF9E-93887BA95F65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36957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系统调用 </a:t>
            </a:r>
            <a:r>
              <a:rPr lang="en-US" altLang="zh-CN" dirty="0" err="1"/>
              <a:t>system_call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85BB46-6C75-47E9-BF9E-93887BA95F65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270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这些系统调用不用记，只需要知道去哪里查</a:t>
            </a:r>
            <a:endParaRPr lang="en-US" altLang="zh-CN" dirty="0"/>
          </a:p>
          <a:p>
            <a:r>
              <a:rPr lang="zh-CN" altLang="en-US" dirty="0"/>
              <a:t>一句话总结：什么是</a:t>
            </a:r>
            <a:r>
              <a:rPr lang="en-US" altLang="zh-CN" dirty="0"/>
              <a:t>OS</a:t>
            </a:r>
            <a:r>
              <a:rPr lang="zh-CN" altLang="en-US" dirty="0"/>
              <a:t>接口，就是一些系统调用函数，如</a:t>
            </a:r>
            <a:r>
              <a:rPr lang="en-US" altLang="zh-CN" dirty="0"/>
              <a:t>fork</a:t>
            </a:r>
            <a:r>
              <a:rPr lang="zh-CN" altLang="en-US" dirty="0"/>
              <a:t>、</a:t>
            </a:r>
            <a:r>
              <a:rPr lang="en-US" altLang="zh-CN" dirty="0"/>
              <a:t>open</a:t>
            </a:r>
            <a:r>
              <a:rPr lang="zh-CN" altLang="en-US" dirty="0"/>
              <a:t>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85BB46-6C75-47E9-BF9E-93887BA95F65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170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7F96EAC9-EA72-4846-A33C-B7C57EFF89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9D4D7A9-5C4F-406F-92EB-DD9287FD994D}" type="slidenum">
              <a:rPr lang="en-US" altLang="zh-CN"/>
              <a:pPr>
                <a:spcBef>
                  <a:spcPct val="0"/>
                </a:spcBef>
              </a:pPr>
              <a:t>4</a:t>
            </a:fld>
            <a:endParaRPr lang="en-US" altLang="zh-CN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4CB9DA45-94FB-4306-8492-82ACDAE52B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70690BCA-FEF3-46FE-8246-0BE6831FD0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0670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1.2</a:t>
            </a:r>
            <a:r>
              <a:rPr kumimoji="1" lang="zh-CN" altLang="en-US" dirty="0"/>
              <a:t>节略讲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27002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>
              <a:defRPr/>
            </a:pPr>
            <a:fld id="{1644EEA1-EB2C-3142-A3D7-ED8101A225D6}" type="slidenum">
              <a:rPr lang="en-US" altLang="zh-CN"/>
              <a:pPr algn="r">
                <a:defRPr/>
              </a:pPr>
              <a:t>43</a:t>
            </a:fld>
            <a:endParaRPr lang="en-US" altLang="zh-CN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31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>
              <a:defRPr/>
            </a:pPr>
            <a:fld id="{1644EEA1-EB2C-3142-A3D7-ED8101A225D6}" type="slidenum">
              <a:rPr lang="en-US" altLang="zh-CN"/>
              <a:pPr algn="r">
                <a:defRPr/>
              </a:pPr>
              <a:t>44</a:t>
            </a:fld>
            <a:endParaRPr lang="en-US" altLang="zh-CN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lnSpc>
                <a:spcPct val="110000"/>
              </a:lnSpc>
              <a:buFontTx/>
              <a:buAutoNum type="arabicPeriod"/>
            </a:pPr>
            <a:r>
              <a:rPr lang="zh-CN" altLang="en-US" sz="1200" dirty="0">
                <a:latin typeface="楷体_GB2312" pitchFamily="49" charset="-122"/>
              </a:rPr>
              <a:t>没有程序设计语言（甚至没有汇编），更谈不上操作系统。</a:t>
            </a:r>
          </a:p>
          <a:p>
            <a:pPr>
              <a:lnSpc>
                <a:spcPct val="110000"/>
              </a:lnSpc>
              <a:buFontTx/>
              <a:buAutoNum type="arabicPeriod"/>
            </a:pPr>
            <a:r>
              <a:rPr lang="zh-CN" altLang="en-US" sz="1200" dirty="0">
                <a:latin typeface="楷体_GB2312" pitchFamily="49" charset="-122"/>
              </a:rPr>
              <a:t>程序员提前预约一段时间，然后到机房将他的插件板插到计算机里。</a:t>
            </a:r>
          </a:p>
          <a:p>
            <a:pPr>
              <a:lnSpc>
                <a:spcPct val="110000"/>
              </a:lnSpc>
              <a:buFontTx/>
              <a:buAutoNum type="arabicPeriod"/>
            </a:pPr>
            <a:r>
              <a:rPr lang="zh-CN" altLang="en-US" sz="1200" dirty="0">
                <a:latin typeface="楷体_GB2312" pitchFamily="49" charset="-122"/>
              </a:rPr>
              <a:t>期盼着在接下来的时间中几万个真空管不会烧断，从而可以计算自己的题目。</a:t>
            </a:r>
          </a:p>
          <a:p>
            <a:pPr eaLnBrk="1" hangingPunct="1">
              <a:defRPr/>
            </a:pPr>
            <a:endParaRPr lang="zh-CN" altLang="zh-CN" dirty="0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2077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>
              <a:defRPr/>
            </a:pPr>
            <a:fld id="{1644EEA1-EB2C-3142-A3D7-ED8101A225D6}" type="slidenum">
              <a:rPr lang="en-US" altLang="zh-CN"/>
              <a:pPr algn="r">
                <a:defRPr/>
              </a:pPr>
              <a:t>46</a:t>
            </a:fld>
            <a:endParaRPr lang="en-US" altLang="zh-CN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5806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>
              <a:defRPr/>
            </a:pPr>
            <a:fld id="{1644EEA1-EB2C-3142-A3D7-ED8101A225D6}" type="slidenum">
              <a:rPr lang="en-US" altLang="zh-CN"/>
              <a:pPr algn="r">
                <a:defRPr/>
              </a:pPr>
              <a:t>47</a:t>
            </a:fld>
            <a:endParaRPr lang="en-US" altLang="zh-CN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9680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>
              <a:defRPr/>
            </a:pPr>
            <a:fld id="{4DEDF803-DF93-E14E-B38F-FEE96545476F}" type="slidenum">
              <a:rPr lang="en-US" altLang="zh-CN"/>
              <a:pPr algn="r">
                <a:defRPr/>
              </a:pPr>
              <a:t>49</a:t>
            </a:fld>
            <a:endParaRPr lang="en-US" altLang="zh-CN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5759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1964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7</a:t>
            </a:r>
            <a:r>
              <a:rPr lang="zh-CN" altLang="en-US" dirty="0"/>
              <a:t>日，</a:t>
            </a:r>
            <a:r>
              <a:rPr lang="en-US" altLang="zh-CN" dirty="0"/>
              <a:t>IBM</a:t>
            </a:r>
            <a:r>
              <a:rPr lang="zh-CN" altLang="en-US" dirty="0"/>
              <a:t>推出世界上首个采用集成电路的通用计算机系列</a:t>
            </a:r>
            <a:r>
              <a:rPr lang="en-US" altLang="zh-CN" dirty="0"/>
              <a:t>IBM S/360</a:t>
            </a:r>
            <a:r>
              <a:rPr lang="zh-CN" altLang="en-US" dirty="0"/>
              <a:t>，它兼顾了科学计算和事务处理两方面的应用，各种机器能相互兼容，并能满足每个用户的需要，具有全能手的特点，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18214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69464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把处理机的运行时间分成很短的时间片（</a:t>
            </a:r>
            <a:r>
              <a:rPr lang="en-US" altLang="zh-CN" dirty="0" err="1"/>
              <a:t>timeslice</a:t>
            </a:r>
            <a:r>
              <a:rPr lang="en-US" altLang="zh-CN" dirty="0"/>
              <a:t>,</a:t>
            </a:r>
            <a:r>
              <a:rPr lang="zh-CN" altLang="en-US" dirty="0"/>
              <a:t>如</a:t>
            </a:r>
            <a:r>
              <a:rPr lang="en-US" altLang="zh-CN" dirty="0"/>
              <a:t>0.1s</a:t>
            </a:r>
            <a:r>
              <a:rPr lang="zh-CN" altLang="en-US" dirty="0"/>
              <a:t>），按时间片轮流把处理机分配给各联机作业使用。若某个作业在分配给它的时间片内不能完成其计算，则该作业暂时中断，把处理机让给另一作业使用，等待下一轮时再继续其运行。由于计算机速度很快，作业运行轮转得很快，给每个用户的印象是好像他独占了一台计算机。而每个用户可以通过自己终端向系统发出各种操作控制命令，完成作业的运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59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63857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幻灯片图像占位符 1">
            <a:extLst>
              <a:ext uri="{FF2B5EF4-FFF2-40B4-BE49-F238E27FC236}">
                <a16:creationId xmlns:a16="http://schemas.microsoft.com/office/drawing/2014/main" id="{55F28E21-7B99-42DD-85DC-F15FD30B8D6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备注占位符 2">
            <a:extLst>
              <a:ext uri="{FF2B5EF4-FFF2-40B4-BE49-F238E27FC236}">
                <a16:creationId xmlns:a16="http://schemas.microsoft.com/office/drawing/2014/main" id="{E47C6DFE-C016-4113-BB5E-84D928078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一次</a:t>
            </a:r>
            <a:r>
              <a:rPr lang="en-US" altLang="zh-CN"/>
              <a:t>1</a:t>
            </a:r>
            <a:r>
              <a:rPr lang="zh-CN" altLang="en-US"/>
              <a:t>个时间片</a:t>
            </a:r>
          </a:p>
          <a:p>
            <a:endParaRPr lang="zh-CN" altLang="en-US"/>
          </a:p>
        </p:txBody>
      </p:sp>
      <p:sp>
        <p:nvSpPr>
          <p:cNvPr id="122884" name="灯片编号占位符 3">
            <a:extLst>
              <a:ext uri="{FF2B5EF4-FFF2-40B4-BE49-F238E27FC236}">
                <a16:creationId xmlns:a16="http://schemas.microsoft.com/office/drawing/2014/main" id="{DAB92199-78AB-4FCF-8A5E-FA24708EB5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9ECA985-1AFA-4CD9-8BCA-A912EFE79417}" type="slidenum">
              <a:rPr lang="en-US" altLang="zh-CN" smtClean="0"/>
              <a:pPr>
                <a:spcBef>
                  <a:spcPct val="0"/>
                </a:spcBef>
              </a:pPr>
              <a:t>60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5B5A6FA-E8C6-4BAA-8CC7-58B8F221D3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E921512-D31F-4699-A2B8-7012D214FE94}" type="slidenum">
              <a:rPr lang="en-US" altLang="zh-CN"/>
              <a:pPr>
                <a:spcBef>
                  <a:spcPct val="0"/>
                </a:spcBef>
              </a:pPr>
              <a:t>5</a:t>
            </a:fld>
            <a:endParaRPr lang="en-US" altLang="zh-CN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2B139E7-E277-4658-B3BB-B660261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DA65861-8B64-49C8-AD10-E290C8C1D4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2995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幻灯片图像占位符 1">
            <a:extLst>
              <a:ext uri="{FF2B5EF4-FFF2-40B4-BE49-F238E27FC236}">
                <a16:creationId xmlns:a16="http://schemas.microsoft.com/office/drawing/2014/main" id="{4B0198F3-E6AA-460A-A8B3-88CCEDDFA99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备注占位符 2">
            <a:extLst>
              <a:ext uri="{FF2B5EF4-FFF2-40B4-BE49-F238E27FC236}">
                <a16:creationId xmlns:a16="http://schemas.microsoft.com/office/drawing/2014/main" id="{CBD71EB3-9DC6-4B71-8EB3-C9C189BF2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4932" name="灯片编号占位符 3">
            <a:extLst>
              <a:ext uri="{FF2B5EF4-FFF2-40B4-BE49-F238E27FC236}">
                <a16:creationId xmlns:a16="http://schemas.microsoft.com/office/drawing/2014/main" id="{28092C04-607A-4707-BA63-DD39C8DD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E4BCFC4-E915-4EBD-B8ED-1F427437CECE}" type="slidenum">
              <a:rPr lang="en-US" altLang="zh-CN" smtClean="0"/>
              <a:pPr>
                <a:spcBef>
                  <a:spcPct val="0"/>
                </a:spcBef>
              </a:pPr>
              <a:t>61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幻灯片图像占位符 1">
            <a:extLst>
              <a:ext uri="{FF2B5EF4-FFF2-40B4-BE49-F238E27FC236}">
                <a16:creationId xmlns:a16="http://schemas.microsoft.com/office/drawing/2014/main" id="{2DD440D2-CAA1-451C-B65F-11BAEDB920A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备注占位符 2">
            <a:extLst>
              <a:ext uri="{FF2B5EF4-FFF2-40B4-BE49-F238E27FC236}">
                <a16:creationId xmlns:a16="http://schemas.microsoft.com/office/drawing/2014/main" id="{5F2431B7-C30F-46B0-9FF5-D6697DA86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一次</a:t>
            </a:r>
            <a:r>
              <a:rPr lang="en-US" altLang="zh-CN"/>
              <a:t>3</a:t>
            </a:r>
            <a:r>
              <a:rPr lang="zh-CN" altLang="en-US"/>
              <a:t>个时间片</a:t>
            </a:r>
          </a:p>
        </p:txBody>
      </p:sp>
      <p:sp>
        <p:nvSpPr>
          <p:cNvPr id="126980" name="灯片编号占位符 3">
            <a:extLst>
              <a:ext uri="{FF2B5EF4-FFF2-40B4-BE49-F238E27FC236}">
                <a16:creationId xmlns:a16="http://schemas.microsoft.com/office/drawing/2014/main" id="{DAA017BE-BFB9-48E9-9FFD-7C4F141A0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85827D0-DD88-4218-A793-C43FB21DE146}" type="slidenum">
              <a:rPr lang="en-US" altLang="zh-CN" smtClean="0"/>
              <a:pPr>
                <a:spcBef>
                  <a:spcPct val="0"/>
                </a:spcBef>
              </a:pPr>
              <a:t>62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263900" y="509588"/>
            <a:ext cx="3400425" cy="25495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1.3</a:t>
            </a:r>
            <a:r>
              <a:rPr lang="zh-CN" altLang="en-US" dirty="0"/>
              <a:t>节主讲。</a:t>
            </a:r>
            <a:endParaRPr lang="en-US" altLang="zh-CN" dirty="0"/>
          </a:p>
          <a:p>
            <a:r>
              <a:rPr lang="zh-CN" altLang="en-US" dirty="0"/>
              <a:t>现代操作系统的两个基本特征是 </a:t>
            </a:r>
            <a:r>
              <a:rPr lang="en-US" altLang="zh-CN" dirty="0"/>
              <a:t>(  ) </a:t>
            </a:r>
            <a:r>
              <a:rPr lang="zh-CN" altLang="en-US" dirty="0"/>
              <a:t>和资源共享。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 A.</a:t>
            </a:r>
            <a:r>
              <a:rPr lang="zh-CN" altLang="en-US" dirty="0"/>
              <a:t>多道程序设计 </a:t>
            </a:r>
            <a:r>
              <a:rPr lang="en-US" altLang="zh-CN" dirty="0"/>
              <a:t>B.</a:t>
            </a:r>
            <a:r>
              <a:rPr lang="zh-CN" altLang="en-US" dirty="0"/>
              <a:t>中断处理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C.</a:t>
            </a:r>
            <a:r>
              <a:rPr lang="zh-CN" altLang="en-US" dirty="0"/>
              <a:t>程序的并发执行 </a:t>
            </a:r>
            <a:r>
              <a:rPr lang="en-US" altLang="zh-CN" dirty="0"/>
              <a:t>D.</a:t>
            </a:r>
            <a:r>
              <a:rPr lang="zh-CN" altLang="en-US" dirty="0"/>
              <a:t>实现分时与实时处理</a:t>
            </a:r>
          </a:p>
          <a:p>
            <a:r>
              <a:rPr lang="zh-CN" altLang="en-US" dirty="0"/>
              <a:t>　　答案</a:t>
            </a:r>
            <a:r>
              <a:rPr lang="en-US" altLang="zh-CN" dirty="0"/>
              <a:t> C</a:t>
            </a:r>
          </a:p>
          <a:p>
            <a:endParaRPr lang="zh-CN" altLang="en-US" dirty="0"/>
          </a:p>
        </p:txBody>
      </p:sp>
      <p:sp>
        <p:nvSpPr>
          <p:cNvPr id="798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39087" indent="-28426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37056" indent="-22741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591879" indent="-22741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46702" indent="-22741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01524" indent="-22741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56347" indent="-22741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11169" indent="-22741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65992" indent="-22741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13A23DF-E05D-4A77-B5A1-BADEE061673F}" type="slidenum">
              <a:rPr lang="zh-CN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67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5352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72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80337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在多道程序环境下允许多个进程</a:t>
            </a:r>
            <a:r>
              <a:rPr kumimoji="1" lang="zh-CN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并发</a:t>
            </a:r>
            <a:r>
              <a:rPr kumimoji="1" lang="zh-CN" altLang="en-US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执行，但只有进程在获得所需的资源后方能执行。由于资源等因素的限制，使进程的执行通常都不是</a:t>
            </a:r>
            <a:r>
              <a:rPr kumimoji="1" lang="zh-CN" altLang="en-US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  <a:ea typeface="楷体_GB2312" pitchFamily="49" charset="-122"/>
              </a:rPr>
              <a:t>“</a:t>
            </a:r>
            <a:r>
              <a:rPr kumimoji="1" lang="zh-CN" altLang="en-US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一气呵成</a:t>
            </a:r>
            <a:r>
              <a:rPr kumimoji="1" lang="zh-CN" altLang="en-US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  <a:ea typeface="楷体_GB2312" pitchFamily="49" charset="-122"/>
              </a:rPr>
              <a:t>”</a:t>
            </a:r>
            <a:r>
              <a:rPr kumimoji="1" lang="zh-CN" altLang="en-US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，而是以</a:t>
            </a:r>
            <a:r>
              <a:rPr kumimoji="1" lang="zh-CN" altLang="en-US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  <a:ea typeface="楷体_GB2312" pitchFamily="49" charset="-122"/>
              </a:rPr>
              <a:t>“</a:t>
            </a:r>
            <a:r>
              <a:rPr kumimoji="1" lang="zh-CN" altLang="en-US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停停走走</a:t>
            </a:r>
            <a:r>
              <a:rPr kumimoji="1" lang="zh-CN" altLang="en-US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  <a:ea typeface="楷体_GB2312" pitchFamily="49" charset="-122"/>
              </a:rPr>
              <a:t>”</a:t>
            </a:r>
            <a:r>
              <a:rPr kumimoji="1" lang="zh-CN" altLang="en-US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的方式运行。（你走我停）</a:t>
            </a:r>
            <a:r>
              <a:rPr kumimoji="1" lang="zh-CN" altLang="en-US" sz="1100" dirty="0">
                <a:latin typeface="Times New Roman" pitchFamily="18" charset="0"/>
              </a:rPr>
              <a:t> </a:t>
            </a:r>
            <a:endParaRPr kumimoji="1" lang="en-US" altLang="zh-CN" sz="1100" dirty="0">
              <a:latin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100" dirty="0">
              <a:latin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dirty="0">
                <a:latin typeface="Times New Roman" pitchFamily="18" charset="0"/>
              </a:rPr>
              <a:t>为保证正确，引入 进程同步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73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86838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从前面的视频中，我们得知计算机工作原理：存储程序、程序控制</a:t>
            </a:r>
          </a:p>
          <a:p>
            <a:r>
              <a:rPr lang="zh-CN" altLang="en-US" dirty="0"/>
              <a:t>冯</a:t>
            </a:r>
            <a:r>
              <a:rPr lang="en-US" altLang="zh-CN" dirty="0"/>
              <a:t>.</a:t>
            </a:r>
            <a:r>
              <a:rPr lang="zh-CN" altLang="en-US" dirty="0"/>
              <a:t>诺伊曼提出了存储程序计算机的结构，这是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当今计算机硬件的经典结构和主流组织方式。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这张结构图中，可以看到计算机的五大部件，基于这五大部件我们引入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OS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的五大功能。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85BB46-6C75-47E9-BF9E-93887BA95F65}" type="slidenum">
              <a:rPr lang="en-US" altLang="zh-CN" smtClean="0"/>
              <a:pPr>
                <a:defRPr/>
              </a:pPr>
              <a:t>74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52819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删除了此页后续的展开内容，在后续对应章节讲述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75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73489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1.5</a:t>
            </a:r>
            <a:r>
              <a:rPr kumimoji="1" lang="zh-CN" altLang="en-US" dirty="0"/>
              <a:t>节略讲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76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57540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79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3635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263900" y="509588"/>
            <a:ext cx="3400425" cy="25495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双模式基础平台子系统其总体结构包含两个模式模块；它们分别在两种不同的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CPU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特权模式下运行。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i="0" dirty="0"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注：习惯上，人们把双模式基础平台子系统的这两个模式模块分别称为</a:t>
            </a:r>
            <a:r>
              <a:rPr lang="zh-CN" altLang="en-US" b="1" i="0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核外子系统</a:t>
            </a:r>
            <a:r>
              <a:rPr lang="zh-CN" altLang="en-US" b="1" i="0" dirty="0"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和</a:t>
            </a:r>
            <a:r>
              <a:rPr lang="zh-CN" altLang="en-US" b="1" i="0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核心子系统</a:t>
            </a:r>
            <a:r>
              <a:rPr lang="zh-CN" altLang="en-US" b="1" i="0" dirty="0"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；把核外子系统所使用的</a:t>
            </a:r>
            <a:r>
              <a:rPr lang="en-US" altLang="zh-CN" b="1" i="0" dirty="0"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CPU</a:t>
            </a:r>
            <a:r>
              <a:rPr lang="zh-CN" altLang="en-US" b="1" i="0" dirty="0"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的模式称为</a:t>
            </a:r>
            <a:r>
              <a:rPr lang="en-US" altLang="zh-CN" b="1" i="0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User Mode </a:t>
            </a:r>
            <a:r>
              <a:rPr lang="zh-CN" altLang="en-US" b="1" i="0" dirty="0"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，把核心子系统所使用的</a:t>
            </a:r>
            <a:r>
              <a:rPr lang="en-US" altLang="zh-CN" b="1" i="0" dirty="0"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CPU</a:t>
            </a:r>
            <a:r>
              <a:rPr lang="zh-CN" altLang="en-US" b="1" i="0" dirty="0"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特权模式称为 </a:t>
            </a:r>
            <a:r>
              <a:rPr lang="en-US" altLang="zh-CN" b="1" i="0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Kernel Mode</a:t>
            </a:r>
            <a:r>
              <a:rPr lang="zh-CN" altLang="en-US" b="1" i="0" dirty="0"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。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08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39087" indent="-28426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37056" indent="-22741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591879" indent="-22741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46702" indent="-22741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01524" indent="-22741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56347" indent="-22741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11169" indent="-22741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65992" indent="-22741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05380A5-BC1C-4666-BBCF-2A879DA882C2}" type="slidenum">
              <a:rPr lang="en-US" altLang="zh-C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84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917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86D72709-529C-4B3A-928D-788F2A879E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C6394D2-F4E9-4C84-8DC2-7BA9BDD36129}" type="slidenum">
              <a:rPr lang="en-US" altLang="zh-CN"/>
              <a:pPr>
                <a:spcBef>
                  <a:spcPct val="0"/>
                </a:spcBef>
              </a:pPr>
              <a:t>8</a:t>
            </a:fld>
            <a:endParaRPr lang="en-US" altLang="zh-CN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BD14A9AE-97E3-46E1-A99B-6E27F85329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DC2C06EB-6D5F-4371-9F3C-C844E61519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kumimoji="1" lang="zh-CN" altLang="zh-CN" b="1" dirty="0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2642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263900" y="509588"/>
            <a:ext cx="3400425" cy="25495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/>
              <a:t> </a:t>
            </a:r>
            <a:r>
              <a:rPr lang="zh-CN" altLang="en-US"/>
              <a:t>微内核并非是一个完整的</a:t>
            </a:r>
            <a:r>
              <a:rPr lang="en-US" altLang="zh-CN"/>
              <a:t>OS</a:t>
            </a:r>
            <a:r>
              <a:rPr lang="zh-CN" altLang="en-US"/>
              <a:t>， 而只是为构建通用</a:t>
            </a:r>
            <a:r>
              <a:rPr lang="en-US" altLang="zh-CN"/>
              <a:t>OS</a:t>
            </a:r>
            <a:r>
              <a:rPr lang="zh-CN" altLang="en-US"/>
              <a:t>提供一个重要基础。由于在微内核</a:t>
            </a:r>
            <a:r>
              <a:rPr lang="en-US" altLang="zh-CN"/>
              <a:t>OS</a:t>
            </a:r>
            <a:r>
              <a:rPr lang="zh-CN" altLang="en-US"/>
              <a:t>结构中，通常都采用了客户</a:t>
            </a:r>
            <a:r>
              <a:rPr lang="en-US" altLang="zh-CN"/>
              <a:t>/</a:t>
            </a:r>
            <a:r>
              <a:rPr lang="zh-CN" altLang="en-US"/>
              <a:t>服务器模式，因此</a:t>
            </a:r>
            <a:r>
              <a:rPr lang="en-US" altLang="zh-CN"/>
              <a:t>OS</a:t>
            </a:r>
            <a:r>
              <a:rPr lang="zh-CN" altLang="en-US"/>
              <a:t>的大部分功能和服务，都是由若干服务器来提供的， 如文件服务器、作业服务器和网络服务器等。</a:t>
            </a:r>
          </a:p>
        </p:txBody>
      </p:sp>
      <p:sp>
        <p:nvSpPr>
          <p:cNvPr id="1259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39087" indent="-28426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37056" indent="-22741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591879" indent="-22741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46702" indent="-22741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01524" indent="-22741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56347" indent="-22741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11169" indent="-22741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65992" indent="-22741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7645F81-CB7F-46FF-9233-0C445D09AC01}" type="slidenum">
              <a:rPr lang="zh-CN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87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81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>
                <a:solidFill>
                  <a:srgbClr val="2D2E2D"/>
                </a:solidFill>
              </a:rPr>
              <a:pPr/>
              <a:t>89</a:t>
            </a:fld>
            <a:endParaRPr lang="zh-CN" altLang="en-US" dirty="0">
              <a:solidFill>
                <a:srgbClr val="2D2E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936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选讲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6659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>
              <a:defRPr/>
            </a:pPr>
            <a:fld id="{B67F2BB6-912B-1147-AF1B-3E8A72B2D88B}" type="slidenum">
              <a:rPr lang="en-US" altLang="zh-CN"/>
              <a:pPr algn="r">
                <a:defRPr/>
              </a:pPr>
              <a:t>11</a:t>
            </a:fld>
            <a:endParaRPr lang="en-US" altLang="zh-CN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选讲</a:t>
            </a:r>
          </a:p>
          <a:p>
            <a:pPr eaLnBrk="1" hangingPunct="1">
              <a:defRPr/>
            </a:pPr>
            <a:endParaRPr lang="zh-CN" altLang="zh-CN" dirty="0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625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>
              <a:defRPr/>
            </a:pPr>
            <a:fld id="{B67F2BB6-912B-1147-AF1B-3E8A72B2D88B}" type="slidenum">
              <a:rPr lang="en-US" altLang="zh-CN"/>
              <a:pPr algn="r">
                <a:defRPr/>
              </a:pPr>
              <a:t>12</a:t>
            </a:fld>
            <a:endParaRPr lang="en-US" altLang="zh-CN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选讲</a:t>
            </a:r>
          </a:p>
          <a:p>
            <a:pPr eaLnBrk="1" hangingPunct="1">
              <a:defRPr/>
            </a:pPr>
            <a:endParaRPr lang="zh-CN" altLang="zh-CN" dirty="0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024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>
              <a:defRPr/>
            </a:pPr>
            <a:fld id="{B67F2BB6-912B-1147-AF1B-3E8A72B2D88B}" type="slidenum">
              <a:rPr lang="en-US" altLang="zh-CN"/>
              <a:pPr algn="r">
                <a:defRPr/>
              </a:pPr>
              <a:t>13</a:t>
            </a:fld>
            <a:endParaRPr lang="en-US" altLang="zh-CN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选讲</a:t>
            </a:r>
          </a:p>
          <a:p>
            <a:pPr eaLnBrk="1" hangingPunct="1">
              <a:defRPr/>
            </a:pPr>
            <a:endParaRPr lang="zh-CN" altLang="zh-CN" dirty="0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975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4"/>
          <p:cNvGrpSpPr/>
          <p:nvPr userDrawn="1"/>
        </p:nvGrpSpPr>
        <p:grpSpPr bwMode="hidden">
          <a:xfrm>
            <a:off x="-1" y="0"/>
            <a:ext cx="9144002" cy="6858000"/>
            <a:chOff x="-1" y="0"/>
            <a:chExt cx="12192002" cy="6858000"/>
          </a:xfrm>
        </p:grpSpPr>
        <p:cxnSp>
          <p:nvCxnSpPr>
            <p:cNvPr id="6" name="直接连接符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​​(S)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​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​​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​​(S)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​​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​​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组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直接连接符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​​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​​(S)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组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直接连接符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​​(S)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​​(S)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​​(S)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直接连接符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​​(S)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​​(S)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​​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​​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直接连接符​​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​​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​​(S)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​​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组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直接连接符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​​(S)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​​(S)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​​(S)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直接连接符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​​(S)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​​(S)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​​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7172" y="3421151"/>
            <a:ext cx="8196547" cy="1871475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algn="ctr">
              <a:lnSpc>
                <a:spcPct val="100000"/>
              </a:lnSpc>
              <a:defRPr sz="4050" cap="none" baseline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70384" y="5432564"/>
            <a:ext cx="7203233" cy="457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just">
              <a:spcBef>
                <a:spcPts val="0"/>
              </a:spcBef>
              <a:buNone/>
              <a:defRPr sz="15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rtl="0"/>
            <a:r>
              <a:rPr lang="zh-CN" altLang="en-US" noProof="0" dirty="0"/>
              <a:t>单击以编辑母版副标题样式</a:t>
            </a:r>
          </a:p>
        </p:txBody>
      </p:sp>
      <p:cxnSp>
        <p:nvCxnSpPr>
          <p:cNvPr id="58" name="直接连接符​​ 57"/>
          <p:cNvCxnSpPr/>
          <p:nvPr userDrawn="1"/>
        </p:nvCxnSpPr>
        <p:spPr>
          <a:xfrm>
            <a:off x="971550" y="5294175"/>
            <a:ext cx="72009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>
            <a:extLst>
              <a:ext uri="{FF2B5EF4-FFF2-40B4-BE49-F238E27FC236}">
                <a16:creationId xmlns:a16="http://schemas.microsoft.com/office/drawing/2014/main" id="{F1902921-415F-4ADD-9856-C88A0B1996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1962" y="156092"/>
            <a:ext cx="6774147" cy="362321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93920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 userDrawn="1"/>
        </p:nvGrpSpPr>
        <p:grpSpPr bwMode="hidden">
          <a:xfrm>
            <a:off x="-1" y="0"/>
            <a:ext cx="9144002" cy="6858000"/>
            <a:chOff x="-1" y="0"/>
            <a:chExt cx="12192002" cy="6858000"/>
          </a:xfrm>
        </p:grpSpPr>
        <p:cxnSp>
          <p:nvCxnSpPr>
            <p:cNvPr id="10" name="直接连接符​​(S)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​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​​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​​(S)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​​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​​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​​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​​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组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直接连接符​​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​​(S)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​​(S)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​​(S)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组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直接连接符​​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​​(S)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​​(S)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​​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​​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直接连接符​​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​​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​​(S)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​​(S)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直接连接符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​​(S)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​​(S)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​​(S)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​​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组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直接连接符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​​(S)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​​(S)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​​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直接连接符​​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​​(S)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​​(S)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矩形 6"/>
          <p:cNvSpPr/>
          <p:nvPr userDrawn="1"/>
        </p:nvSpPr>
        <p:spPr>
          <a:xfrm>
            <a:off x="3489110" y="0"/>
            <a:ext cx="5652776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453" y="256446"/>
            <a:ext cx="3015197" cy="156087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0453" y="2103379"/>
            <a:ext cx="3010081" cy="409364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rtl="0"/>
            <a:r>
              <a:rPr lang="zh-CN" altLang="en-US" noProof="0" dirty="0"/>
              <a:t>编辑母版文本样式</a:t>
            </a:r>
          </a:p>
        </p:txBody>
      </p:sp>
      <p:cxnSp>
        <p:nvCxnSpPr>
          <p:cNvPr id="60" name="直接连接符 59"/>
          <p:cNvCxnSpPr>
            <a:cxnSpLocks/>
          </p:cNvCxnSpPr>
          <p:nvPr userDrawn="1"/>
        </p:nvCxnSpPr>
        <p:spPr>
          <a:xfrm>
            <a:off x="190453" y="1973877"/>
            <a:ext cx="300262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20184" y="7835016"/>
            <a:ext cx="4596023" cy="222436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prstClr val="black"/>
                </a:solidFill>
              </a:rPr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11085" y="6390871"/>
            <a:ext cx="1541738" cy="334063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432DCC3-517C-49BA-ABA2-B2F6E7404DD7}" type="datetime2">
              <a:rPr lang="zh-CN" altLang="en-US" smtClean="0">
                <a:solidFill>
                  <a:prstClr val="white"/>
                </a:solidFill>
              </a:rPr>
              <a:pPr/>
              <a:t>2024年3月4日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332979" y="6502497"/>
            <a:ext cx="689162" cy="222436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31375A4-56A4-47D6-9801-1991572033F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63" name="SmartArt 占位符 62">
            <a:extLst>
              <a:ext uri="{FF2B5EF4-FFF2-40B4-BE49-F238E27FC236}">
                <a16:creationId xmlns:a16="http://schemas.microsoft.com/office/drawing/2014/main" id="{3E98ACF1-74AC-4D1D-9784-D1507B787DC3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3724393" y="362927"/>
            <a:ext cx="5026151" cy="602793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7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2178" y="1311566"/>
            <a:ext cx="8077986" cy="5157643"/>
          </a:xfrm>
          <a:prstGeom prst="rect">
            <a:avLst/>
          </a:prstGeom>
        </p:spPr>
        <p:txBody>
          <a:bodyPr/>
          <a:lstStyle>
            <a:lvl1pPr eaLnBrk="1" hangingPunct="1">
              <a:lnSpc>
                <a:spcPct val="100000"/>
              </a:lnSpc>
              <a:defRPr sz="2400" b="1">
                <a:latin typeface="华文楷体" pitchFamily="2" charset="-122"/>
                <a:ea typeface="华文楷体" pitchFamily="2" charset="-122"/>
              </a:defRPr>
            </a:lvl1pPr>
            <a:lvl2pPr eaLnBrk="1" hangingPunct="1">
              <a:lnSpc>
                <a:spcPct val="100000"/>
              </a:lnSpc>
              <a:defRPr sz="2100"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hangingPunct="1">
              <a:lnSpc>
                <a:spcPct val="100000"/>
              </a:lnSpc>
              <a:defRPr sz="1800" b="1"/>
            </a:lvl3pPr>
            <a:lvl4pPr eaLnBrk="1" hangingPunct="1">
              <a:lnSpc>
                <a:spcPct val="100000"/>
              </a:lnSpc>
              <a:defRPr sz="1500" b="1"/>
            </a:lvl4pPr>
            <a:lvl5pPr eaLnBrk="1" hangingPunct="1">
              <a:lnSpc>
                <a:spcPct val="100000"/>
              </a:lnSpc>
              <a:defRPr sz="1350" b="1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C7C89A4-0A17-4593-B351-2547CD6EE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348" y="188915"/>
            <a:ext cx="7190789" cy="549275"/>
          </a:xfrm>
          <a:prstGeom prst="rect">
            <a:avLst/>
          </a:prstGeom>
        </p:spPr>
        <p:txBody>
          <a:bodyPr/>
          <a:lstStyle>
            <a:lvl1pPr algn="ct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19CF1F-441D-4B69-8107-CBE2399D9980}"/>
              </a:ext>
            </a:extLst>
          </p:cNvPr>
          <p:cNvSpPr txBox="1"/>
          <p:nvPr userDrawn="1"/>
        </p:nvSpPr>
        <p:spPr>
          <a:xfrm>
            <a:off x="7524328" y="6444044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1350" b="1" dirty="0">
                <a:solidFill>
                  <a:srgbClr val="333399">
                    <a:lumMod val="75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电子科技大学</a:t>
            </a:r>
          </a:p>
        </p:txBody>
      </p:sp>
      <p:pic>
        <p:nvPicPr>
          <p:cNvPr id="6" name="Picture 9" descr="徽记">
            <a:extLst>
              <a:ext uri="{FF2B5EF4-FFF2-40B4-BE49-F238E27FC236}">
                <a16:creationId xmlns:a16="http://schemas.microsoft.com/office/drawing/2014/main" id="{A13D5CF7-500E-49D2-96C3-F6515B1E78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5" y="-1"/>
            <a:ext cx="1077443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HAB00003">
            <a:extLst>
              <a:ext uri="{FF2B5EF4-FFF2-40B4-BE49-F238E27FC236}">
                <a16:creationId xmlns:a16="http://schemas.microsoft.com/office/drawing/2014/main" id="{D08F9635-4C75-4188-AB27-E6CD9ED569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48" y="911865"/>
            <a:ext cx="7487529" cy="174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2A2119-1AE2-4352-988F-01393E736B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294036"/>
            <a:ext cx="270364" cy="556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19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双栏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7902" y="1311566"/>
            <a:ext cx="3897191" cy="5157643"/>
          </a:xfrm>
          <a:prstGeom prst="rect">
            <a:avLst/>
          </a:prstGeom>
        </p:spPr>
        <p:txBody>
          <a:bodyPr/>
          <a:lstStyle>
            <a:lvl1pPr eaLnBrk="1" hangingPunct="1">
              <a:defRPr sz="2400" b="1">
                <a:latin typeface="华文楷体" pitchFamily="2" charset="-122"/>
                <a:ea typeface="华文楷体" pitchFamily="2" charset="-122"/>
              </a:defRPr>
            </a:lvl1pPr>
            <a:lvl2pPr eaLnBrk="1" hangingPunct="1">
              <a:defRPr sz="1800" b="1">
                <a:latin typeface="黑体" pitchFamily="2" charset="-122"/>
                <a:ea typeface="黑体" pitchFamily="2" charset="-122"/>
              </a:defRPr>
            </a:lvl2pPr>
            <a:lvl3pPr eaLnBrk="1" hangingPunct="1">
              <a:defRPr b="1"/>
            </a:lvl3pPr>
            <a:lvl4pPr eaLnBrk="1" hangingPunct="1">
              <a:defRPr b="1"/>
            </a:lvl4pPr>
            <a:lvl5pPr eaLnBrk="1" hangingPunct="1">
              <a:defRPr b="1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C7C89A4-0A17-4593-B351-2547CD6EE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88915"/>
            <a:ext cx="7776357" cy="549275"/>
          </a:xfrm>
          <a:prstGeom prst="rect">
            <a:avLst/>
          </a:prstGeom>
        </p:spPr>
        <p:txBody>
          <a:bodyPr/>
          <a:lstStyle>
            <a:lvl1pPr algn="ctr"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19CF1F-441D-4B69-8107-CBE2399D9980}"/>
              </a:ext>
            </a:extLst>
          </p:cNvPr>
          <p:cNvSpPr txBox="1"/>
          <p:nvPr userDrawn="1"/>
        </p:nvSpPr>
        <p:spPr>
          <a:xfrm>
            <a:off x="7524328" y="6444044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1350" b="1" dirty="0">
                <a:solidFill>
                  <a:srgbClr val="333399">
                    <a:lumMod val="75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电子科技大学</a:t>
            </a:r>
          </a:p>
        </p:txBody>
      </p:sp>
      <p:pic>
        <p:nvPicPr>
          <p:cNvPr id="6" name="Picture 9" descr="徽记">
            <a:extLst>
              <a:ext uri="{FF2B5EF4-FFF2-40B4-BE49-F238E27FC236}">
                <a16:creationId xmlns:a16="http://schemas.microsoft.com/office/drawing/2014/main" id="{A13D5CF7-500E-49D2-96C3-F6515B1E78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HAB00003">
            <a:extLst>
              <a:ext uri="{FF2B5EF4-FFF2-40B4-BE49-F238E27FC236}">
                <a16:creationId xmlns:a16="http://schemas.microsoft.com/office/drawing/2014/main" id="{D08F9635-4C75-4188-AB27-E6CD9ED569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08" y="911864"/>
            <a:ext cx="7505969" cy="17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martArt 占位符 7">
            <a:extLst>
              <a:ext uri="{FF2B5EF4-FFF2-40B4-BE49-F238E27FC236}">
                <a16:creationId xmlns:a16="http://schemas.microsoft.com/office/drawing/2014/main" id="{0459F0E7-C03B-4267-9E79-21788BF62AD8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5011341" y="1311565"/>
            <a:ext cx="4007969" cy="513247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320ED46-140B-4720-895A-4766D4AC8B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294036"/>
            <a:ext cx="270364" cy="556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4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626" y="0"/>
            <a:ext cx="3902075" cy="668780"/>
          </a:xfrm>
          <a:prstGeom prst="rect">
            <a:avLst/>
          </a:prstGeom>
        </p:spPr>
        <p:txBody>
          <a:bodyPr rtlCol="0"/>
          <a:lstStyle>
            <a:lvl1pPr>
              <a:lnSpc>
                <a:spcPct val="130000"/>
              </a:lnSpc>
              <a:defRPr sz="2400"/>
            </a:lvl1pPr>
          </a:lstStyle>
          <a:p>
            <a:pPr rt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276225" cy="668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2AD38CD-DEEA-4237-8C89-6CDAF7B31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683" y="993531"/>
            <a:ext cx="8427481" cy="5475677"/>
          </a:xfrm>
          <a:prstGeom prst="rect">
            <a:avLst/>
          </a:prstGeom>
        </p:spPr>
        <p:txBody>
          <a:bodyPr/>
          <a:lstStyle>
            <a:lvl1pPr eaLnBrk="1" hangingPunct="1">
              <a:lnSpc>
                <a:spcPct val="100000"/>
              </a:lnSpc>
              <a:defRPr sz="2400" b="1">
                <a:latin typeface="华文楷体" pitchFamily="2" charset="-122"/>
                <a:ea typeface="华文楷体" pitchFamily="2" charset="-122"/>
              </a:defRPr>
            </a:lvl1pPr>
            <a:lvl2pPr eaLnBrk="1" hangingPunct="1">
              <a:lnSpc>
                <a:spcPct val="100000"/>
              </a:lnSpc>
              <a:defRPr sz="2100"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hangingPunct="1">
              <a:lnSpc>
                <a:spcPct val="100000"/>
              </a:lnSpc>
              <a:defRPr sz="1800" b="1"/>
            </a:lvl3pPr>
            <a:lvl4pPr eaLnBrk="1" hangingPunct="1">
              <a:lnSpc>
                <a:spcPct val="100000"/>
              </a:lnSpc>
              <a:defRPr sz="1500" b="1"/>
            </a:lvl4pPr>
            <a:lvl5pPr eaLnBrk="1" hangingPunct="1">
              <a:lnSpc>
                <a:spcPct val="100000"/>
              </a:lnSpc>
              <a:defRPr sz="1350" b="1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0780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19CF1F-441D-4B69-8107-CBE2399D9980}"/>
              </a:ext>
            </a:extLst>
          </p:cNvPr>
          <p:cNvSpPr txBox="1"/>
          <p:nvPr userDrawn="1"/>
        </p:nvSpPr>
        <p:spPr>
          <a:xfrm>
            <a:off x="7524328" y="6444044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电子科技大学</a:t>
            </a:r>
          </a:p>
        </p:txBody>
      </p:sp>
      <p:pic>
        <p:nvPicPr>
          <p:cNvPr id="8" name="Picture 9" descr="徽记">
            <a:extLst>
              <a:ext uri="{FF2B5EF4-FFF2-40B4-BE49-F238E27FC236}">
                <a16:creationId xmlns:a16="http://schemas.microsoft.com/office/drawing/2014/main" id="{A13D5CF7-500E-49D2-96C3-F6515B1E78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139483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HAB00003">
            <a:extLst>
              <a:ext uri="{FF2B5EF4-FFF2-40B4-BE49-F238E27FC236}">
                <a16:creationId xmlns:a16="http://schemas.microsoft.com/office/drawing/2014/main" id="{D08F9635-4C75-4188-AB27-E6CD9ED569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483" y="911864"/>
            <a:ext cx="7459394" cy="173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42A2119-1AE2-4352-988F-01393E736B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294036"/>
            <a:ext cx="270364" cy="556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9283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61680-68EB-1544-8B99-8FDDC7AAB961}" type="datetimeFigureOut">
              <a:rPr kumimoji="1" lang="zh-CN" altLang="en-US" smtClean="0"/>
              <a:t>2024/3/4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2C875-5C4D-B342-8208-EA1FF54CF16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1C9F9C41-7ADA-244B-9952-F86A6D35E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63913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0A0A3DC-ED3C-4AD0-9573-C31B39C2CFB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DAF87A8-DABA-4C93-9370-EDE6A11111C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092185-31C8-49D5-9B57-E7C28F3B0F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44BDE0BA-75B5-4EF1-B4D1-E56D7A8E6C28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553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1182688" y="2017713"/>
            <a:ext cx="77724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4E3CFB-5F76-4DA4-BEC5-B4991F2BB1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2A73C2-FA12-4833-A555-92F6D91AC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A29255-90C0-4F26-8518-92BA2D301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426C94-F37F-4158-8C87-0715F45F10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0256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 95"/>
          <p:cNvGrpSpPr/>
          <p:nvPr userDrawn="1"/>
        </p:nvGrpSpPr>
        <p:grpSpPr bwMode="hidden">
          <a:xfrm>
            <a:off x="0" y="0"/>
            <a:ext cx="9144000" cy="6738256"/>
            <a:chOff x="-1" y="0"/>
            <a:chExt cx="12192002" cy="6858000"/>
          </a:xfrm>
        </p:grpSpPr>
        <p:cxnSp>
          <p:nvCxnSpPr>
            <p:cNvPr id="97" name="直接连接符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​​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​​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​​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​​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​​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​​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组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直接连接符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组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直接连接符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接连接符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接连接符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接连接符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直接连接符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组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直接连接符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组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直接连接符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​​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连接符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接连接符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接连接符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直接连接符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8" name="直接连接符 147"/>
          <p:cNvCxnSpPr/>
          <p:nvPr userDrawn="1"/>
        </p:nvCxnSpPr>
        <p:spPr>
          <a:xfrm>
            <a:off x="457200" y="6172200"/>
            <a:ext cx="82296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902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701" r:id="rId6"/>
    <p:sldLayoutId id="2147483702" r:id="rId7"/>
    <p:sldLayoutId id="2147483703" r:id="rId8"/>
    <p:sldLayoutId id="214748370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>
              <a:lumMod val="7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135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5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514350" indent="-134541" algn="l" defTabSz="6858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68580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857250" indent="-134541" algn="l" defTabSz="685800" rtl="0" eaLnBrk="1" latinLnBrk="0" hangingPunct="1">
        <a:lnSpc>
          <a:spcPct val="90000"/>
        </a:lnSpc>
        <a:spcBef>
          <a:spcPts val="45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028700" indent="-137160" algn="l" defTabSz="685800" rtl="0" eaLnBrk="1" latinLnBrk="0" hangingPunct="1">
        <a:lnSpc>
          <a:spcPct val="90000"/>
        </a:lnSpc>
        <a:spcBef>
          <a:spcPts val="45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200150" indent="-134541" algn="l" defTabSz="685800" rtl="0" eaLnBrk="1" latinLnBrk="0" hangingPunct="1">
        <a:lnSpc>
          <a:spcPct val="90000"/>
        </a:lnSpc>
        <a:spcBef>
          <a:spcPts val="45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685800" rtl="0" eaLnBrk="1" latinLnBrk="0" hangingPunct="1">
        <a:lnSpc>
          <a:spcPct val="90000"/>
        </a:lnSpc>
        <a:spcBef>
          <a:spcPts val="45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408509" indent="0" algn="l" defTabSz="685800" rtl="0" eaLnBrk="1" latinLnBrk="0" hangingPunct="1">
        <a:lnSpc>
          <a:spcPct val="90000"/>
        </a:lnSpc>
        <a:spcBef>
          <a:spcPts val="45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2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microsoft.com/office/2011/relationships/inkAction" Target="../ink/inkAction1.xml"/><Relationship Id="rId4" Type="http://schemas.openxmlformats.org/officeDocument/2006/relationships/image" Target="../media/image21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2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5" Type="http://schemas.openxmlformats.org/officeDocument/2006/relationships/image" Target="../media/image21.wmf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5" Type="http://schemas.openxmlformats.org/officeDocument/2006/relationships/image" Target="../media/image21.wmf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2.bin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44211" y="3423113"/>
            <a:ext cx="8634845" cy="1403606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操作系统原理与实践</a:t>
            </a:r>
          </a:p>
        </p:txBody>
      </p:sp>
      <p:sp>
        <p:nvSpPr>
          <p:cNvPr id="10" name="副标题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授课教师：刘瑶</a:t>
            </a:r>
            <a:r>
              <a:rPr lang="en-US" altLang="zh-CN" dirty="0">
                <a:sym typeface="+mn-lt"/>
              </a:rPr>
              <a:t>			</a:t>
            </a:r>
            <a:r>
              <a:rPr lang="zh-CN" altLang="en-US" dirty="0">
                <a:sym typeface="+mn-lt"/>
              </a:rPr>
              <a:t>  电子邮箱：</a:t>
            </a:r>
            <a:r>
              <a:rPr lang="en-US" altLang="zh-CN" dirty="0">
                <a:sym typeface="+mn-lt"/>
              </a:rPr>
              <a:t>liuyao@uestc.edu.cn</a:t>
            </a:r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918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71C86C56-EE21-1840-A96D-C6602ECEFE8B}"/>
              </a:ext>
            </a:extLst>
          </p:cNvPr>
          <p:cNvSpPr txBox="1">
            <a:spLocks/>
          </p:cNvSpPr>
          <p:nvPr/>
        </p:nvSpPr>
        <p:spPr>
          <a:xfrm>
            <a:off x="1110664" y="246184"/>
            <a:ext cx="7766050" cy="5978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b="1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  <a:endParaRPr lang="zh-CN" altLang="en-US" sz="3200" b="1" dirty="0">
              <a:solidFill>
                <a:srgbClr val="4A66AC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94B202E-8C52-964B-B8DB-191A90A4866F}"/>
              </a:ext>
            </a:extLst>
          </p:cNvPr>
          <p:cNvSpPr txBox="1">
            <a:spLocks/>
          </p:cNvSpPr>
          <p:nvPr/>
        </p:nvSpPr>
        <p:spPr>
          <a:xfrm>
            <a:off x="1276350" y="1640840"/>
            <a:ext cx="6203950" cy="3886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n"/>
              <a:defRPr/>
            </a:pPr>
            <a:endParaRPr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n"/>
              <a:defRPr/>
            </a:pP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你知道</a:t>
            </a:r>
            <a:r>
              <a:rPr lang="zh-CN" altLang="en-US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哪些操作系统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的名字？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n"/>
              <a:defRPr/>
            </a:pP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n"/>
              <a:defRPr/>
            </a:pP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你觉得</a:t>
            </a:r>
            <a:r>
              <a:rPr lang="zh-CN" altLang="en-US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操作系统是什么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n"/>
              <a:defRPr/>
            </a:pP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427720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9" name="Rectangle 3"/>
          <p:cNvSpPr>
            <a:spLocks noGrp="1" noChangeArrowheads="1"/>
          </p:cNvSpPr>
          <p:nvPr>
            <p:ph idx="1"/>
          </p:nvPr>
        </p:nvSpPr>
        <p:spPr>
          <a:xfrm>
            <a:off x="480350" y="1084162"/>
            <a:ext cx="8229600" cy="43434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你知道哪些操作系统的名字？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57300" y="217488"/>
            <a:ext cx="7886700" cy="631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</a:p>
        </p:txBody>
      </p:sp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980" y="1778562"/>
            <a:ext cx="6163712" cy="4342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893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4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49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57300" y="217488"/>
            <a:ext cx="7886700" cy="631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3CFF6F2-4737-684B-8DBE-1EA1AE0DEA7E}"/>
              </a:ext>
            </a:extLst>
          </p:cNvPr>
          <p:cNvSpPr txBox="1">
            <a:spLocks noChangeArrowheads="1"/>
          </p:cNvSpPr>
          <p:nvPr/>
        </p:nvSpPr>
        <p:spPr>
          <a:xfrm>
            <a:off x="268287" y="1317970"/>
            <a:ext cx="7885113" cy="38957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14350" indent="-134541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6858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8572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0287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509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lvl="1" indent="-309563">
              <a:defRPr/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微软家族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defRPr/>
            </a:pP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C3CF4DF1-4BBA-5E46-A408-C4CE21204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7" y="1813560"/>
            <a:ext cx="887571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9103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57300" y="217488"/>
            <a:ext cx="7886700" cy="631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5B1A92B-115C-A240-AD4F-2238275B8ED6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524000"/>
            <a:ext cx="5156200" cy="43434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14350" indent="-134541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6858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8572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0287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509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熟知的操作系统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UNIX</a:t>
            </a:r>
          </a:p>
          <a:p>
            <a:pPr lvl="2">
              <a:lnSpc>
                <a:spcPct val="150000"/>
              </a:lnSpc>
              <a:defRPr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Unix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是一个多用户、多任务操作系统。最早由贝尔实验室编写</a:t>
            </a:r>
          </a:p>
          <a:p>
            <a:pPr lvl="2">
              <a:lnSpc>
                <a:spcPct val="150000"/>
              </a:lnSpc>
              <a:defRPr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73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年使用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语言重写内核</a:t>
            </a:r>
          </a:p>
          <a:p>
            <a:pPr>
              <a:lnSpc>
                <a:spcPct val="150000"/>
              </a:lnSpc>
              <a:defRPr/>
            </a:pP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6" descr="timg">
            <a:extLst>
              <a:ext uri="{FF2B5EF4-FFF2-40B4-BE49-F238E27FC236}">
                <a16:creationId xmlns:a16="http://schemas.microsoft.com/office/drawing/2014/main" id="{8F371AAC-99F7-E44A-BF48-B9B5DC2A1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260" y="1714500"/>
            <a:ext cx="28956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5386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1553E0EB-611C-1A45-AB2A-548B4CBBB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896" y="1066800"/>
            <a:ext cx="2111755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57300" y="217488"/>
            <a:ext cx="7886700" cy="631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75B532-97BF-1B47-91ED-9C765CCBC2FF}"/>
              </a:ext>
            </a:extLst>
          </p:cNvPr>
          <p:cNvSpPr txBox="1">
            <a:spLocks noChangeArrowheads="1"/>
          </p:cNvSpPr>
          <p:nvPr/>
        </p:nvSpPr>
        <p:spPr>
          <a:xfrm>
            <a:off x="254000" y="1524000"/>
            <a:ext cx="6756400" cy="43434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14350" indent="-134541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6858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8572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0287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509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熟知的操作系统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LINUX</a:t>
            </a:r>
          </a:p>
          <a:p>
            <a:pPr lvl="2">
              <a:lnSpc>
                <a:spcPct val="110000"/>
              </a:lnSpc>
              <a:defRPr/>
            </a:pPr>
            <a:r>
              <a:rPr lang="en-US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Linux操作系统诞生于1991年10月5日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>
              <a:lnSpc>
                <a:spcPct val="110000"/>
              </a:lnSpc>
              <a:defRPr/>
            </a:pPr>
            <a:r>
              <a:rPr lang="en-US" alt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Linux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是一套免费使用和自由传播的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UNIX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</a:t>
            </a:r>
            <a:r>
              <a:rPr lang="en-US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是一个多用户、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多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任务</a:t>
            </a:r>
            <a:r>
              <a:rPr lang="en-US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多线程和多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en-US" alt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的操作系统</a:t>
            </a:r>
            <a:r>
              <a:rPr lang="en-US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8" descr="timg">
            <a:extLst>
              <a:ext uri="{FF2B5EF4-FFF2-40B4-BE49-F238E27FC236}">
                <a16:creationId xmlns:a16="http://schemas.microsoft.com/office/drawing/2014/main" id="{76D1041B-0F4A-584D-AA62-C9F5A2C0F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4572000"/>
            <a:ext cx="32766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5">
            <a:extLst>
              <a:ext uri="{FF2B5EF4-FFF2-40B4-BE49-F238E27FC236}">
                <a16:creationId xmlns:a16="http://schemas.microsoft.com/office/drawing/2014/main" id="{1FF347D7-01B2-FC42-88CA-95E95253E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39" y="4572000"/>
            <a:ext cx="1706562" cy="1555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6859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57300" y="217488"/>
            <a:ext cx="7886700" cy="631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52A717-FFBA-E54E-A99A-9440BD7C6C58}"/>
              </a:ext>
            </a:extLst>
          </p:cNvPr>
          <p:cNvSpPr txBox="1">
            <a:spLocks noChangeArrowheads="1"/>
          </p:cNvSpPr>
          <p:nvPr/>
        </p:nvSpPr>
        <p:spPr>
          <a:xfrm>
            <a:off x="778932" y="1112838"/>
            <a:ext cx="2838911" cy="205443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14350" indent="-134541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6858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8572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0287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509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10000"/>
              </a:lnSpc>
              <a:defRPr/>
            </a:pPr>
            <a:r>
              <a:rPr lang="en-US" altLang="zh-CN" sz="2000" dirty="0">
                <a:latin typeface="Microsoft YaHei" charset="-122"/>
                <a:ea typeface="Microsoft YaHei" charset="-122"/>
              </a:rPr>
              <a:t>iOS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66517F1-8252-CB43-AB6F-9ED014DA99A4}"/>
              </a:ext>
            </a:extLst>
          </p:cNvPr>
          <p:cNvSpPr txBox="1">
            <a:spLocks noChangeArrowheads="1"/>
          </p:cNvSpPr>
          <p:nvPr/>
        </p:nvSpPr>
        <p:spPr>
          <a:xfrm>
            <a:off x="4456411" y="1112838"/>
            <a:ext cx="2838911" cy="205443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14350" indent="-134541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6858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8572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0287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509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10000"/>
              </a:lnSpc>
              <a:defRPr/>
            </a:pPr>
            <a:r>
              <a:rPr lang="en-US" altLang="zh-CN" sz="2000" dirty="0">
                <a:latin typeface="Microsoft YaHei" charset="-122"/>
                <a:ea typeface="Microsoft YaHei" charset="-122"/>
              </a:rPr>
              <a:t>Android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AEA427-45DB-B041-8863-846E9FFE6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87" y="1523621"/>
            <a:ext cx="2698856" cy="449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083" y="1523621"/>
            <a:ext cx="4490760" cy="449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34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57300" y="217488"/>
            <a:ext cx="7886700" cy="631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9E86D5C-A361-9F4D-BC0B-65F638C5C0FF}"/>
              </a:ext>
            </a:extLst>
          </p:cNvPr>
          <p:cNvSpPr txBox="1">
            <a:spLocks noChangeArrowheads="1"/>
          </p:cNvSpPr>
          <p:nvPr/>
        </p:nvSpPr>
        <p:spPr>
          <a:xfrm>
            <a:off x="389466" y="1825625"/>
            <a:ext cx="7497233" cy="435133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14350" indent="-134541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6858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8572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0287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509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600" dirty="0"/>
              <a:t>你觉得操作系统是什么？</a:t>
            </a:r>
            <a:endParaRPr lang="en-US" altLang="zh-CN" sz="3600" dirty="0"/>
          </a:p>
          <a:p>
            <a:pPr>
              <a:defRPr/>
            </a:pPr>
            <a:endParaRPr lang="zh-CN" altLang="en-US" sz="3600" dirty="0"/>
          </a:p>
          <a:p>
            <a:pPr>
              <a:defRPr/>
            </a:pPr>
            <a:r>
              <a:rPr lang="zh-CN" altLang="en-US" sz="3600" b="1" dirty="0">
                <a:solidFill>
                  <a:srgbClr val="FF0000"/>
                </a:solidFill>
              </a:rPr>
              <a:t>当前对于</a:t>
            </a:r>
            <a:r>
              <a:rPr lang="en-US" altLang="zh-CN" sz="3600" b="1" dirty="0">
                <a:solidFill>
                  <a:srgbClr val="FF0000"/>
                </a:solidFill>
              </a:rPr>
              <a:t>OS</a:t>
            </a:r>
            <a:r>
              <a:rPr lang="zh-CN" altLang="en-US" sz="3600" b="1" dirty="0">
                <a:solidFill>
                  <a:srgbClr val="FF0000"/>
                </a:solidFill>
              </a:rPr>
              <a:t>还没有一个统一的、适用的定义！</a:t>
            </a:r>
          </a:p>
        </p:txBody>
      </p:sp>
    </p:spTree>
    <p:extLst>
      <p:ext uri="{BB962C8B-B14F-4D97-AF65-F5344CB8AC3E}">
        <p14:creationId xmlns:p14="http://schemas.microsoft.com/office/powerpoint/2010/main" val="88687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计算机工作原理">
            <a:hlinkClick r:id="" action="ppaction://media"/>
            <a:extLst>
              <a:ext uri="{FF2B5EF4-FFF2-40B4-BE49-F238E27FC236}">
                <a16:creationId xmlns:a16="http://schemas.microsoft.com/office/drawing/2014/main" id="{500B4B52-12CD-4649-B047-84D7FDF39EFF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4078" y="1143000"/>
            <a:ext cx="8675844" cy="48768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639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00"/>
    </mc:Choice>
    <mc:Fallback xmlns="">
      <p:transition spd="slow" advTm="24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2746" objId="4"/>
        <p14:stopEvt time="24300" objId="4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78BA05-0DB7-48BD-89F9-9376506B7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11514" y="464337"/>
            <a:ext cx="7190789" cy="549275"/>
          </a:xfrm>
        </p:spPr>
        <p:txBody>
          <a:bodyPr/>
          <a:lstStyle/>
          <a:p>
            <a:r>
              <a:rPr lang="zh-CN" altLang="en-US" sz="2800" dirty="0"/>
              <a:t>这是什么</a:t>
            </a:r>
            <a:r>
              <a:rPr lang="zh-CN" altLang="en-US" dirty="0"/>
              <a:t>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4CAA89-B866-4889-94F0-8A7BF8C810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167"/>
          <a:stretch/>
        </p:blipFill>
        <p:spPr>
          <a:xfrm>
            <a:off x="609600" y="1828800"/>
            <a:ext cx="7882809" cy="4876800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74B2FA2A-497C-449B-9EFF-6BF50A7E9E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3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79"/>
    </mc:Choice>
    <mc:Fallback xmlns="">
      <p:transition spd="slow" advTm="89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DAE9E-76F5-4032-9B31-B5AC9F78F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6436" y="431286"/>
            <a:ext cx="7190789" cy="549275"/>
          </a:xfrm>
        </p:spPr>
        <p:txBody>
          <a:bodyPr/>
          <a:lstStyle/>
          <a:p>
            <a:r>
              <a:rPr lang="zh-CN" altLang="en-US" sz="2800" dirty="0"/>
              <a:t>用计算机做什么？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5691E8-8F1D-495C-A69B-34E771564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5582"/>
            <a:ext cx="9144000" cy="374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3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467"/>
    </mc:Choice>
    <mc:Fallback xmlns="">
      <p:transition spd="slow" advTm="13446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E453DFB-0F47-4801-84CE-067B22F90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5968"/>
            <a:ext cx="7886700" cy="4351338"/>
          </a:xfrm>
        </p:spPr>
        <p:txBody>
          <a:bodyPr/>
          <a:lstStyle/>
          <a:p>
            <a:pPr marL="0" marR="0" lvl="0" indent="0" algn="ctr" fontAlgn="base">
              <a:lnSpc>
                <a:spcPct val="110000"/>
              </a:lnSpc>
              <a:spcAft>
                <a:spcPct val="0"/>
              </a:spcAft>
              <a:buClr>
                <a:srgbClr val="FF9900"/>
              </a:buClr>
              <a:buSzPct val="75000"/>
              <a:buNone/>
              <a:tabLst/>
              <a:defRPr/>
            </a:pPr>
            <a:r>
              <a:rPr lang="zh-CN" altLang="en-US" sz="32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刘 瑶</a:t>
            </a:r>
            <a:endParaRPr lang="en-US" altLang="zh-CN" sz="3200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R="0" lvl="0" algn="just" fontAlgn="base">
              <a:lnSpc>
                <a:spcPct val="110000"/>
              </a:lnSpc>
              <a:spcAft>
                <a:spcPct val="0"/>
              </a:spcAft>
              <a:buClr>
                <a:srgbClr val="FF9900"/>
              </a:buClr>
              <a:buSzPct val="75000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研究方向：网络安全、人工智能、社会网络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R="0" lvl="0" algn="just" fontAlgn="base">
              <a:lnSpc>
                <a:spcPct val="110000"/>
              </a:lnSpc>
              <a:spcAft>
                <a:spcPct val="0"/>
              </a:spcAft>
              <a:buClr>
                <a:srgbClr val="FF9900"/>
              </a:buClr>
              <a:buSzPct val="75000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办公室：沙河校区主楼中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427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R="0" lvl="0" algn="just" fontAlgn="base">
              <a:lnSpc>
                <a:spcPct val="110000"/>
              </a:lnSpc>
              <a:spcAft>
                <a:spcPct val="0"/>
              </a:spcAft>
              <a:buClr>
                <a:srgbClr val="FF9900"/>
              </a:buClr>
              <a:buSzPct val="75000"/>
              <a:tabLst/>
              <a:defRPr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Email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liuyao@uestc.edu.cn</a:t>
            </a:r>
          </a:p>
          <a:p>
            <a:pPr marR="0" lvl="0" algn="just" fontAlgn="base">
              <a:lnSpc>
                <a:spcPct val="110000"/>
              </a:lnSpc>
              <a:spcAft>
                <a:spcPct val="0"/>
              </a:spcAft>
              <a:buClr>
                <a:srgbClr val="FF9900"/>
              </a:buClr>
              <a:buSzPct val="75000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最新课件下载及作业提交：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just" fontAlgn="base">
              <a:lnSpc>
                <a:spcPct val="110000"/>
              </a:lnSpc>
              <a:spcAft>
                <a:spcPct val="0"/>
              </a:spcAft>
              <a:buClr>
                <a:srgbClr val="FF9900"/>
              </a:buClr>
              <a:buSzPct val="75000"/>
              <a:buNone/>
              <a:defRPr/>
            </a:pP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zh-CN" altLang="en-US" sz="24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电子科技大学网络学堂</a:t>
            </a:r>
            <a:endParaRPr lang="en-US" altLang="zh-CN" sz="24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just" fontAlgn="base">
              <a:lnSpc>
                <a:spcPct val="110000"/>
              </a:lnSpc>
              <a:spcAft>
                <a:spcPct val="0"/>
              </a:spcAft>
              <a:buClr>
                <a:srgbClr val="FF9900"/>
              </a:buClr>
              <a:buSzPct val="75000"/>
              <a:buNone/>
              <a:defRPr/>
            </a:pPr>
            <a:r>
              <a:rPr lang="en-US" altLang="zh-CN" sz="24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https://study.uestc.edu.cn/wlxt/index.aspx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9C30D2-A387-43B8-99C6-95480585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2C875-5C4D-B342-8208-EA1FF54CF161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8E51C30-B4B4-48ED-BB3A-D2D91D113B1F}"/>
              </a:ext>
            </a:extLst>
          </p:cNvPr>
          <p:cNvSpPr txBox="1">
            <a:spLocks noChangeArrowheads="1"/>
          </p:cNvSpPr>
          <p:nvPr/>
        </p:nvSpPr>
        <p:spPr>
          <a:xfrm>
            <a:off x="1448447" y="285274"/>
            <a:ext cx="7886700" cy="13442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教师介绍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0E4202-918C-4EB4-B7DF-243F66FA0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878" y="3631686"/>
            <a:ext cx="2598122" cy="272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8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8ABBD0-47A0-4C2E-8349-21A724F6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0109" y="431287"/>
            <a:ext cx="7190789" cy="549275"/>
          </a:xfrm>
        </p:spPr>
        <p:txBody>
          <a:bodyPr/>
          <a:lstStyle/>
          <a:p>
            <a:r>
              <a:rPr lang="zh-CN" altLang="en-US" sz="2800" dirty="0"/>
              <a:t>安装了操作系统的计算机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7F8860-261B-4102-854C-C9F8EC49C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980" y="1935450"/>
            <a:ext cx="3124200" cy="61597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err="1"/>
              <a:t>printf</a:t>
            </a:r>
            <a:r>
              <a:rPr lang="en-US" altLang="zh-CN" dirty="0"/>
              <a:t>(“hello!”)</a:t>
            </a:r>
            <a:endParaRPr lang="zh-CN" altLang="en-US" dirty="0"/>
          </a:p>
        </p:txBody>
      </p:sp>
      <p:pic>
        <p:nvPicPr>
          <p:cNvPr id="5" name="Picture 271">
            <a:extLst>
              <a:ext uri="{FF2B5EF4-FFF2-40B4-BE49-F238E27FC236}">
                <a16:creationId xmlns:a16="http://schemas.microsoft.com/office/drawing/2014/main" id="{4991CA6A-7B41-47E0-8D9B-B65E3E17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133600"/>
            <a:ext cx="990600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47">
            <a:extLst>
              <a:ext uri="{FF2B5EF4-FFF2-40B4-BE49-F238E27FC236}">
                <a16:creationId xmlns:a16="http://schemas.microsoft.com/office/drawing/2014/main" id="{F5B744AE-2769-4242-BB28-F7763666B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343400"/>
            <a:ext cx="2514600" cy="685800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硬件</a:t>
            </a:r>
          </a:p>
        </p:txBody>
      </p:sp>
      <p:sp>
        <p:nvSpPr>
          <p:cNvPr id="7" name="Rectangle 248">
            <a:extLst>
              <a:ext uri="{FF2B5EF4-FFF2-40B4-BE49-F238E27FC236}">
                <a16:creationId xmlns:a16="http://schemas.microsoft.com/office/drawing/2014/main" id="{F24E68CA-7EE9-42C6-A2BE-7EEB03AA4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657600"/>
            <a:ext cx="2514600" cy="685800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000" b="1" dirty="0"/>
              <a:t>操作系统</a:t>
            </a:r>
          </a:p>
        </p:txBody>
      </p:sp>
      <p:sp>
        <p:nvSpPr>
          <p:cNvPr id="8" name="Rectangle 249">
            <a:extLst>
              <a:ext uri="{FF2B5EF4-FFF2-40B4-BE49-F238E27FC236}">
                <a16:creationId xmlns:a16="http://schemas.microsoft.com/office/drawing/2014/main" id="{69DB1790-87F7-4ADF-B3FE-B5752248E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022599"/>
            <a:ext cx="2514600" cy="685800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应用软件</a:t>
            </a:r>
          </a:p>
        </p:txBody>
      </p:sp>
      <p:sp>
        <p:nvSpPr>
          <p:cNvPr id="9" name="AutoShape 251">
            <a:extLst>
              <a:ext uri="{FF2B5EF4-FFF2-40B4-BE49-F238E27FC236}">
                <a16:creationId xmlns:a16="http://schemas.microsoft.com/office/drawing/2014/main" id="{D111DD2B-4D39-448D-AE4C-4DA3517B35A1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810000" y="4343400"/>
            <a:ext cx="3276600" cy="914400"/>
          </a:xfrm>
          <a:prstGeom prst="wedgeRoundRectCallout">
            <a:avLst>
              <a:gd name="adj1" fmla="val 67486"/>
              <a:gd name="adj2" fmla="val 8676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chemeClr val="tx1"/>
                </a:solidFill>
              </a:rPr>
              <a:t>CPU</a:t>
            </a:r>
            <a:r>
              <a:rPr lang="zh-CN" altLang="en-US" sz="2000" b="1" dirty="0">
                <a:solidFill>
                  <a:schemeClr val="tx1"/>
                </a:solidFill>
              </a:rPr>
              <a:t>、内存、磁盘、显示器、键盘</a:t>
            </a:r>
            <a:r>
              <a:rPr lang="en-US" altLang="zh-CN" sz="20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0" name="AutoShape 259">
            <a:extLst>
              <a:ext uri="{FF2B5EF4-FFF2-40B4-BE49-F238E27FC236}">
                <a16:creationId xmlns:a16="http://schemas.microsoft.com/office/drawing/2014/main" id="{831A7C30-F8B7-41E1-B5F5-3B721CE2C686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810000" y="3657600"/>
            <a:ext cx="3276600" cy="533400"/>
          </a:xfrm>
          <a:prstGeom prst="wedgeRoundRectCallout">
            <a:avLst>
              <a:gd name="adj1" fmla="val 67972"/>
              <a:gd name="adj2" fmla="val -41968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>
              <a:spcBef>
                <a:spcPct val="0"/>
              </a:spcBef>
            </a:pPr>
            <a:r>
              <a:rPr lang="en-US" altLang="zh-CN" sz="2000" b="1" dirty="0">
                <a:solidFill>
                  <a:schemeClr val="tx1"/>
                </a:solidFill>
              </a:rPr>
              <a:t>Windows</a:t>
            </a:r>
            <a:r>
              <a:rPr lang="zh-CN" altLang="en-US" sz="2000" b="1" dirty="0">
                <a:solidFill>
                  <a:schemeClr val="tx1"/>
                </a:solidFill>
              </a:rPr>
              <a:t>，</a:t>
            </a:r>
            <a:r>
              <a:rPr lang="en-US" altLang="zh-CN" sz="2000" b="1" dirty="0">
                <a:solidFill>
                  <a:schemeClr val="tx1"/>
                </a:solidFill>
              </a:rPr>
              <a:t>Linux…</a:t>
            </a:r>
          </a:p>
        </p:txBody>
      </p:sp>
      <p:sp>
        <p:nvSpPr>
          <p:cNvPr id="11" name="AutoShape 270">
            <a:extLst>
              <a:ext uri="{FF2B5EF4-FFF2-40B4-BE49-F238E27FC236}">
                <a16:creationId xmlns:a16="http://schemas.microsoft.com/office/drawing/2014/main" id="{A119ADB5-C1C9-4F7A-88D2-32301F584072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810000" y="2971800"/>
            <a:ext cx="3276600" cy="533400"/>
          </a:xfrm>
          <a:prstGeom prst="wedgeRoundRectCallout">
            <a:avLst>
              <a:gd name="adj1" fmla="val 67972"/>
              <a:gd name="adj2" fmla="val -1547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>
              <a:spcBef>
                <a:spcPct val="0"/>
              </a:spcBef>
            </a:pPr>
            <a:r>
              <a:rPr lang="en-US" altLang="zh-CN" sz="2000" b="1" dirty="0">
                <a:solidFill>
                  <a:schemeClr val="tx1"/>
                </a:solidFill>
              </a:rPr>
              <a:t>Word</a:t>
            </a:r>
            <a:r>
              <a:rPr lang="zh-CN" altLang="en-US" sz="2000" b="1" dirty="0">
                <a:solidFill>
                  <a:schemeClr val="tx1"/>
                </a:solidFill>
              </a:rPr>
              <a:t>，</a:t>
            </a:r>
            <a:r>
              <a:rPr lang="en-US" altLang="zh-CN" sz="2000" b="1" dirty="0" err="1">
                <a:solidFill>
                  <a:schemeClr val="tx1"/>
                </a:solidFill>
              </a:rPr>
              <a:t>Matlab</a:t>
            </a:r>
            <a:r>
              <a:rPr lang="en-US" altLang="zh-CN" sz="2000" b="1" dirty="0">
                <a:solidFill>
                  <a:schemeClr val="tx1"/>
                </a:solidFill>
              </a:rPr>
              <a:t>…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A7FFCC6-F834-494F-A6E8-7342E909328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00680" y="2225160"/>
              <a:ext cx="36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A7FFCC6-F834-494F-A6E8-7342E90932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4840" y="2161800"/>
                <a:ext cx="31680" cy="127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7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581"/>
    </mc:Choice>
    <mc:Fallback xmlns="">
      <p:transition spd="slow" advTm="107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>
            <a:extLst>
              <a:ext uri="{FF2B5EF4-FFF2-40B4-BE49-F238E27FC236}">
                <a16:creationId xmlns:a16="http://schemas.microsoft.com/office/drawing/2014/main" id="{829D8B24-A06E-4A46-B7BA-2F53C04157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43708" y="476384"/>
            <a:ext cx="8534400" cy="676275"/>
          </a:xfrm>
        </p:spPr>
        <p:txBody>
          <a:bodyPr/>
          <a:lstStyle/>
          <a:p>
            <a:r>
              <a:rPr lang="zh-CN" altLang="en-US" sz="2800" dirty="0"/>
              <a:t>为什么操作系统放在那里</a:t>
            </a:r>
            <a:r>
              <a:rPr lang="en-US" altLang="zh-CN" sz="2800" dirty="0"/>
              <a:t>?</a:t>
            </a:r>
          </a:p>
        </p:txBody>
      </p:sp>
      <p:sp>
        <p:nvSpPr>
          <p:cNvPr id="384003" name="Rectangle 3">
            <a:extLst>
              <a:ext uri="{FF2B5EF4-FFF2-40B4-BE49-F238E27FC236}">
                <a16:creationId xmlns:a16="http://schemas.microsoft.com/office/drawing/2014/main" id="{CF8C71AC-E49C-421E-903C-05DA2352F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028" y="1332514"/>
            <a:ext cx="80740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如果那里没有操作系统</a:t>
            </a:r>
          </a:p>
        </p:txBody>
      </p:sp>
      <p:grpSp>
        <p:nvGrpSpPr>
          <p:cNvPr id="384019" name="Group 19">
            <a:extLst>
              <a:ext uri="{FF2B5EF4-FFF2-40B4-BE49-F238E27FC236}">
                <a16:creationId xmlns:a16="http://schemas.microsoft.com/office/drawing/2014/main" id="{252EBDEF-6BF3-47A6-AEBC-47862F71125C}"/>
              </a:ext>
            </a:extLst>
          </p:cNvPr>
          <p:cNvGrpSpPr>
            <a:grpSpLocks/>
          </p:cNvGrpSpPr>
          <p:nvPr/>
        </p:nvGrpSpPr>
        <p:grpSpPr bwMode="auto">
          <a:xfrm>
            <a:off x="339090" y="5259253"/>
            <a:ext cx="8423275" cy="1073151"/>
            <a:chOff x="576" y="1183"/>
            <a:chExt cx="5306" cy="676"/>
          </a:xfrm>
        </p:grpSpPr>
        <p:sp>
          <p:nvSpPr>
            <p:cNvPr id="384020" name="Rectangle 20">
              <a:extLst>
                <a:ext uri="{FF2B5EF4-FFF2-40B4-BE49-F238E27FC236}">
                  <a16:creationId xmlns:a16="http://schemas.microsoft.com/office/drawing/2014/main" id="{547A1A68-BCA1-4B4F-92E7-39F10DF19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183"/>
              <a:ext cx="5306" cy="6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4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Symbol" panose="05050102010706020507" pitchFamily="18" charset="2"/>
                </a:rPr>
                <a:t>操作系统可以：屏蔽细节、统一管理硬件、防止违法操作</a:t>
              </a:r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Symbol" panose="05050102010706020507" pitchFamily="18" charset="2"/>
                </a:rPr>
                <a:t>… </a:t>
              </a:r>
            </a:p>
          </p:txBody>
        </p:sp>
        <p:pic>
          <p:nvPicPr>
            <p:cNvPr id="384021" name="Picture 21">
              <a:extLst>
                <a:ext uri="{FF2B5EF4-FFF2-40B4-BE49-F238E27FC236}">
                  <a16:creationId xmlns:a16="http://schemas.microsoft.com/office/drawing/2014/main" id="{C2F3A168-4882-4907-B8DB-083C375774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1343"/>
              <a:ext cx="119" cy="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037" name="Group 37">
            <a:extLst>
              <a:ext uri="{FF2B5EF4-FFF2-40B4-BE49-F238E27FC236}">
                <a16:creationId xmlns:a16="http://schemas.microsoft.com/office/drawing/2014/main" id="{6D65372E-0748-43EA-843B-4BC592939935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2514601"/>
            <a:ext cx="2743200" cy="2667000"/>
            <a:chOff x="1104" y="1200"/>
            <a:chExt cx="1728" cy="1776"/>
          </a:xfrm>
        </p:grpSpPr>
        <p:pic>
          <p:nvPicPr>
            <p:cNvPr id="384025" name="Picture 25">
              <a:extLst>
                <a:ext uri="{FF2B5EF4-FFF2-40B4-BE49-F238E27FC236}">
                  <a16:creationId xmlns:a16="http://schemas.microsoft.com/office/drawing/2014/main" id="{99490CFA-0E2D-4A87-9C70-42E2B95085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8" y="1200"/>
              <a:ext cx="624" cy="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4026" name="Rectangle 26">
              <a:extLst>
                <a:ext uri="{FF2B5EF4-FFF2-40B4-BE49-F238E27FC236}">
                  <a16:creationId xmlns:a16="http://schemas.microsoft.com/office/drawing/2014/main" id="{B40FC6B5-95B6-4B09-A85C-46BD3A40D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592"/>
              <a:ext cx="1728" cy="384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b="1">
                  <a:solidFill>
                    <a:schemeClr val="tx1"/>
                  </a:solidFill>
                </a:rPr>
                <a:t>硬件</a:t>
              </a:r>
            </a:p>
          </p:txBody>
        </p:sp>
        <p:sp>
          <p:nvSpPr>
            <p:cNvPr id="384028" name="Rectangle 28">
              <a:extLst>
                <a:ext uri="{FF2B5EF4-FFF2-40B4-BE49-F238E27FC236}">
                  <a16:creationId xmlns:a16="http://schemas.microsoft.com/office/drawing/2014/main" id="{88846467-39C4-471A-A3E7-EC97EB87E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968"/>
              <a:ext cx="1248" cy="384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b="1">
                  <a:solidFill>
                    <a:schemeClr val="tx1"/>
                  </a:solidFill>
                </a:rPr>
                <a:t>应用软件</a:t>
              </a:r>
            </a:p>
          </p:txBody>
        </p:sp>
      </p:grpSp>
      <p:sp>
        <p:nvSpPr>
          <p:cNvPr id="384035" name="AutoShape 35">
            <a:extLst>
              <a:ext uri="{FF2B5EF4-FFF2-40B4-BE49-F238E27FC236}">
                <a16:creationId xmlns:a16="http://schemas.microsoft.com/office/drawing/2014/main" id="{E20CE77F-C0CF-4352-9928-934F09A32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352801"/>
            <a:ext cx="152400" cy="1219200"/>
          </a:xfrm>
          <a:prstGeom prst="downArrow">
            <a:avLst>
              <a:gd name="adj1" fmla="val 50000"/>
              <a:gd name="adj2" fmla="val 200000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384036" name="AutoShape 36">
            <a:extLst>
              <a:ext uri="{FF2B5EF4-FFF2-40B4-BE49-F238E27FC236}">
                <a16:creationId xmlns:a16="http://schemas.microsoft.com/office/drawing/2014/main" id="{2BE913BF-10CD-4A20-BE20-367A18AB4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267201"/>
            <a:ext cx="152400" cy="3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384038" name="AutoShape 38">
            <a:extLst>
              <a:ext uri="{FF2B5EF4-FFF2-40B4-BE49-F238E27FC236}">
                <a16:creationId xmlns:a16="http://schemas.microsoft.com/office/drawing/2014/main" id="{F4E5AEFA-D8CA-422F-A1FE-DB7AD78DE60D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048000" y="2286000"/>
            <a:ext cx="4114800" cy="865187"/>
          </a:xfrm>
          <a:prstGeom prst="wedgeRoundRectCallout">
            <a:avLst>
              <a:gd name="adj1" fmla="val 65370"/>
              <a:gd name="adj2" fmla="val 5023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>
              <a:spcBef>
                <a:spcPct val="0"/>
              </a:spcBef>
            </a:pPr>
            <a:r>
              <a:rPr lang="zh-CN" altLang="en-US" sz="2000" b="1" dirty="0">
                <a:solidFill>
                  <a:schemeClr val="tx1"/>
                </a:solidFill>
              </a:rPr>
              <a:t>用户需要直接操作硬件。需要知道显存位置、知道扫描码</a:t>
            </a:r>
            <a:r>
              <a:rPr lang="en-US" altLang="zh-CN" sz="20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84039" name="AutoShape 39">
            <a:extLst>
              <a:ext uri="{FF2B5EF4-FFF2-40B4-BE49-F238E27FC236}">
                <a16:creationId xmlns:a16="http://schemas.microsoft.com/office/drawing/2014/main" id="{077A2A29-0F9E-429E-BC14-41E15781C2CF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419600" y="3665538"/>
            <a:ext cx="4114800" cy="1009650"/>
          </a:xfrm>
          <a:prstGeom prst="wedgeRoundRectCallout">
            <a:avLst>
              <a:gd name="adj1" fmla="val 57676"/>
              <a:gd name="adj2" fmla="val 28551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pPr>
              <a:spcBef>
                <a:spcPct val="0"/>
              </a:spcBef>
            </a:pPr>
            <a:r>
              <a:rPr lang="zh-CN" altLang="en-US" sz="2000" b="1" dirty="0">
                <a:solidFill>
                  <a:schemeClr val="tx1"/>
                </a:solidFill>
              </a:rPr>
              <a:t>应用软件需要知道很多硬件信息。需要知道应用已经占有哪些内存</a:t>
            </a:r>
            <a:r>
              <a:rPr lang="en-US" altLang="zh-CN" sz="20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84040" name="Text Box 40">
            <a:extLst>
              <a:ext uri="{FF2B5EF4-FFF2-40B4-BE49-F238E27FC236}">
                <a16:creationId xmlns:a16="http://schemas.microsoft.com/office/drawing/2014/main" id="{DFAA3D88-B37F-4BF5-A7D2-3BF1F16D3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299" y="6318755"/>
            <a:ext cx="5867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使计算机的使用更加方便、简单、高效</a:t>
            </a:r>
            <a:r>
              <a:rPr lang="en-US" altLang="zh-CN" sz="2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747"/>
    </mc:Choice>
    <mc:Fallback xmlns="">
      <p:transition spd="slow" advTm="66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4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4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4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4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4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4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4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8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8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84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8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003" grpId="0"/>
      <p:bldP spid="384038" grpId="0" animBg="1"/>
      <p:bldP spid="384039" grpId="0" animBg="1"/>
      <p:bldP spid="3840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9602E-5619-439A-ADE5-14D0687B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7789" y="448497"/>
            <a:ext cx="7190789" cy="549275"/>
          </a:xfrm>
        </p:spPr>
        <p:txBody>
          <a:bodyPr/>
          <a:lstStyle/>
          <a:p>
            <a:r>
              <a:rPr lang="zh-CN" altLang="en-US" sz="2800" dirty="0"/>
              <a:t>什么是操作系统？</a:t>
            </a:r>
          </a:p>
        </p:txBody>
      </p:sp>
      <p:grpSp>
        <p:nvGrpSpPr>
          <p:cNvPr id="4" name="Group 19">
            <a:extLst>
              <a:ext uri="{FF2B5EF4-FFF2-40B4-BE49-F238E27FC236}">
                <a16:creationId xmlns:a16="http://schemas.microsoft.com/office/drawing/2014/main" id="{DE7F689D-525E-4C87-A867-2E7AA803BF25}"/>
              </a:ext>
            </a:extLst>
          </p:cNvPr>
          <p:cNvGrpSpPr>
            <a:grpSpLocks/>
          </p:cNvGrpSpPr>
          <p:nvPr/>
        </p:nvGrpSpPr>
        <p:grpSpPr bwMode="auto">
          <a:xfrm>
            <a:off x="7146715" y="250657"/>
            <a:ext cx="1905000" cy="2057401"/>
            <a:chOff x="3264" y="1680"/>
            <a:chExt cx="1584" cy="1824"/>
          </a:xfrm>
        </p:grpSpPr>
        <p:pic>
          <p:nvPicPr>
            <p:cNvPr id="5" name="Picture 20">
              <a:extLst>
                <a:ext uri="{FF2B5EF4-FFF2-40B4-BE49-F238E27FC236}">
                  <a16:creationId xmlns:a16="http://schemas.microsoft.com/office/drawing/2014/main" id="{BBF1037B-05FD-4812-88F4-0E39CBFAC6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1680"/>
              <a:ext cx="624" cy="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21">
              <a:extLst>
                <a:ext uri="{FF2B5EF4-FFF2-40B4-BE49-F238E27FC236}">
                  <a16:creationId xmlns:a16="http://schemas.microsoft.com/office/drawing/2014/main" id="{12F4844D-26D9-4F92-B62D-54814C7D8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3072"/>
              <a:ext cx="1584" cy="43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000" b="1">
                  <a:solidFill>
                    <a:schemeClr val="tx1"/>
                  </a:solidFill>
                </a:rPr>
                <a:t>硬件</a:t>
              </a:r>
            </a:p>
          </p:txBody>
        </p:sp>
        <p:sp>
          <p:nvSpPr>
            <p:cNvPr id="7" name="Rectangle 22">
              <a:extLst>
                <a:ext uri="{FF2B5EF4-FFF2-40B4-BE49-F238E27FC236}">
                  <a16:creationId xmlns:a16="http://schemas.microsoft.com/office/drawing/2014/main" id="{B27C8A6E-E052-48B6-B797-E5F6C1BE8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640"/>
              <a:ext cx="1584" cy="43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000" b="1"/>
                <a:t>操作系统</a:t>
              </a:r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C375A0E9-38FD-464C-ACFB-540993088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208"/>
              <a:ext cx="1584" cy="43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</a:rPr>
                <a:t>应用软件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82460442-595C-4EDD-9307-2F2244582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03" y="4327498"/>
            <a:ext cx="7244931" cy="1419448"/>
          </a:xfrm>
          <a:prstGeom prst="rect">
            <a:avLst/>
          </a:prstGeom>
          <a:solidFill>
            <a:srgbClr val="FFFF00"/>
          </a:solidFill>
          <a:ln w="28575">
            <a:solidFill>
              <a:srgbClr val="0070C0"/>
            </a:solidFill>
          </a:ln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734D13-00D9-4A44-9789-2D5670795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027" y="1766638"/>
            <a:ext cx="7051273" cy="3886200"/>
          </a:xfrm>
        </p:spPr>
        <p:txBody>
          <a:bodyPr/>
          <a:lstStyle/>
          <a:p>
            <a:r>
              <a:rPr lang="zh-CN" altLang="en-US" sz="2800" dirty="0">
                <a:latin typeface="+mj-ea"/>
                <a:ea typeface="+mj-ea"/>
              </a:rPr>
              <a:t>是计算机硬件和应用之间的一层软件</a:t>
            </a:r>
            <a:endParaRPr lang="en-US" altLang="zh-CN" sz="2800" dirty="0">
              <a:latin typeface="+mj-ea"/>
              <a:ea typeface="+mj-ea"/>
            </a:endParaRPr>
          </a:p>
          <a:p>
            <a:pPr lvl="1"/>
            <a:r>
              <a:rPr lang="zh-CN" altLang="en-US" sz="2800" b="0" dirty="0">
                <a:latin typeface="+mj-ea"/>
                <a:ea typeface="+mj-ea"/>
              </a:rPr>
              <a:t>方便我们使用硬件，如使用显存</a:t>
            </a:r>
            <a:r>
              <a:rPr lang="en-US" altLang="zh-CN" sz="2800" dirty="0">
                <a:latin typeface="+mj-ea"/>
                <a:ea typeface="+mj-ea"/>
              </a:rPr>
              <a:t>…</a:t>
            </a:r>
          </a:p>
          <a:p>
            <a:pPr lvl="1"/>
            <a:r>
              <a:rPr lang="zh-CN" altLang="en-US" sz="2800" b="0" dirty="0">
                <a:latin typeface="+mj-ea"/>
                <a:ea typeface="+mj-ea"/>
              </a:rPr>
              <a:t>高效的使用硬件，如打开多个终端</a:t>
            </a:r>
            <a:endParaRPr lang="en-US" altLang="zh-CN" sz="2800" dirty="0">
              <a:latin typeface="+mj-ea"/>
              <a:ea typeface="+mj-ea"/>
            </a:endParaRPr>
          </a:p>
          <a:p>
            <a:r>
              <a:rPr lang="zh-CN" altLang="en-US" sz="2800" dirty="0">
                <a:latin typeface="+mj-ea"/>
                <a:ea typeface="+mj-ea"/>
              </a:rPr>
              <a:t>管理哪些硬件？</a:t>
            </a:r>
          </a:p>
        </p:txBody>
      </p:sp>
    </p:spTree>
    <p:extLst>
      <p:ext uri="{BB962C8B-B14F-4D97-AF65-F5344CB8AC3E}">
        <p14:creationId xmlns:p14="http://schemas.microsoft.com/office/powerpoint/2010/main" val="74105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371"/>
    </mc:Choice>
    <mc:Fallback xmlns="">
      <p:transition spd="slow" advTm="6937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>
            <a:extLst>
              <a:ext uri="{FF2B5EF4-FFF2-40B4-BE49-F238E27FC236}">
                <a16:creationId xmlns:a16="http://schemas.microsoft.com/office/drawing/2014/main" id="{A3E47FEF-8162-41E0-972F-EE9A8A451A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487055" y="497681"/>
            <a:ext cx="8534400" cy="676275"/>
          </a:xfrm>
        </p:spPr>
        <p:txBody>
          <a:bodyPr/>
          <a:lstStyle/>
          <a:p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操作系统要做什么</a:t>
            </a:r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396291" name="Rectangle 3">
            <a:extLst>
              <a:ext uri="{FF2B5EF4-FFF2-40B4-BE49-F238E27FC236}">
                <a16:creationId xmlns:a16="http://schemas.microsoft.com/office/drawing/2014/main" id="{3D185CBF-5733-4A1D-966B-E2F053A12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1608541"/>
            <a:ext cx="8074025" cy="86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管理所有硬件资源</a:t>
            </a:r>
          </a:p>
        </p:txBody>
      </p:sp>
      <p:grpSp>
        <p:nvGrpSpPr>
          <p:cNvPr id="396292" name="Group 4">
            <a:extLst>
              <a:ext uri="{FF2B5EF4-FFF2-40B4-BE49-F238E27FC236}">
                <a16:creationId xmlns:a16="http://schemas.microsoft.com/office/drawing/2014/main" id="{A348A6E9-C3D0-4278-B2C7-9B6644477DA3}"/>
              </a:ext>
            </a:extLst>
          </p:cNvPr>
          <p:cNvGrpSpPr>
            <a:grpSpLocks/>
          </p:cNvGrpSpPr>
          <p:nvPr/>
        </p:nvGrpSpPr>
        <p:grpSpPr bwMode="auto">
          <a:xfrm>
            <a:off x="-76200" y="2489200"/>
            <a:ext cx="9034463" cy="1069976"/>
            <a:chOff x="576" y="1183"/>
            <a:chExt cx="5691" cy="674"/>
          </a:xfrm>
        </p:grpSpPr>
        <p:sp>
          <p:nvSpPr>
            <p:cNvPr id="396293" name="Rectangle 5">
              <a:extLst>
                <a:ext uri="{FF2B5EF4-FFF2-40B4-BE49-F238E27FC236}">
                  <a16:creationId xmlns:a16="http://schemas.microsoft.com/office/drawing/2014/main" id="{C091C25E-7955-4EE8-AACE-50D3044DF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183"/>
              <a:ext cx="5691" cy="6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40000"/>
                </a:lnSpc>
                <a:spcBef>
                  <a:spcPct val="0"/>
                </a:spcBef>
              </a:pPr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冯诺依曼认为，计算机由五大部件组成</a:t>
              </a:r>
              <a:r>
                <a: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:</a:t>
              </a:r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输入设备、输出设备、存储器、运算器、控制器</a:t>
              </a:r>
            </a:p>
          </p:txBody>
        </p:sp>
        <p:pic>
          <p:nvPicPr>
            <p:cNvPr id="396294" name="Picture 6">
              <a:extLst>
                <a:ext uri="{FF2B5EF4-FFF2-40B4-BE49-F238E27FC236}">
                  <a16:creationId xmlns:a16="http://schemas.microsoft.com/office/drawing/2014/main" id="{334B2424-16E4-4E8C-BC65-E6D541DE50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1343"/>
              <a:ext cx="119" cy="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6307" name="Group 19">
            <a:extLst>
              <a:ext uri="{FF2B5EF4-FFF2-40B4-BE49-F238E27FC236}">
                <a16:creationId xmlns:a16="http://schemas.microsoft.com/office/drawing/2014/main" id="{F54D46BB-2092-4960-B480-FF9AE2C660E6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-42863"/>
            <a:ext cx="1905000" cy="2057401"/>
            <a:chOff x="3264" y="1680"/>
            <a:chExt cx="1584" cy="1824"/>
          </a:xfrm>
        </p:grpSpPr>
        <p:pic>
          <p:nvPicPr>
            <p:cNvPr id="396308" name="Picture 20">
              <a:extLst>
                <a:ext uri="{FF2B5EF4-FFF2-40B4-BE49-F238E27FC236}">
                  <a16:creationId xmlns:a16="http://schemas.microsoft.com/office/drawing/2014/main" id="{31737F9D-4E97-4113-9528-E711AE09D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1680"/>
              <a:ext cx="624" cy="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6309" name="Rectangle 21">
              <a:extLst>
                <a:ext uri="{FF2B5EF4-FFF2-40B4-BE49-F238E27FC236}">
                  <a16:creationId xmlns:a16="http://schemas.microsoft.com/office/drawing/2014/main" id="{71649E45-2368-43D1-A25B-0DC5AD60A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3072"/>
              <a:ext cx="1584" cy="43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+mj-ea"/>
                  <a:ea typeface="+mj-ea"/>
                </a:rPr>
                <a:t>硬件</a:t>
              </a:r>
            </a:p>
          </p:txBody>
        </p:sp>
        <p:sp>
          <p:nvSpPr>
            <p:cNvPr id="396310" name="Rectangle 22">
              <a:extLst>
                <a:ext uri="{FF2B5EF4-FFF2-40B4-BE49-F238E27FC236}">
                  <a16:creationId xmlns:a16="http://schemas.microsoft.com/office/drawing/2014/main" id="{CFC92A26-CCDE-435B-87AC-76EEED61C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640"/>
              <a:ext cx="1584" cy="43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000" b="1" dirty="0">
                  <a:latin typeface="+mj-ea"/>
                  <a:ea typeface="+mj-ea"/>
                </a:rPr>
                <a:t>操作系统</a:t>
              </a:r>
            </a:p>
          </p:txBody>
        </p:sp>
        <p:sp>
          <p:nvSpPr>
            <p:cNvPr id="396311" name="Rectangle 23">
              <a:extLst>
                <a:ext uri="{FF2B5EF4-FFF2-40B4-BE49-F238E27FC236}">
                  <a16:creationId xmlns:a16="http://schemas.microsoft.com/office/drawing/2014/main" id="{1227E185-3F90-4467-9E9D-4904DBA68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208"/>
              <a:ext cx="1584" cy="43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+mj-ea"/>
                  <a:ea typeface="+mj-ea"/>
                </a:rPr>
                <a:t>应用软件</a:t>
              </a:r>
            </a:p>
          </p:txBody>
        </p:sp>
      </p:grpSp>
      <p:grpSp>
        <p:nvGrpSpPr>
          <p:cNvPr id="396313" name="Group 25">
            <a:extLst>
              <a:ext uri="{FF2B5EF4-FFF2-40B4-BE49-F238E27FC236}">
                <a16:creationId xmlns:a16="http://schemas.microsoft.com/office/drawing/2014/main" id="{3638003D-5360-4BB6-A421-664FA0D0A148}"/>
              </a:ext>
            </a:extLst>
          </p:cNvPr>
          <p:cNvGrpSpPr>
            <a:grpSpLocks/>
          </p:cNvGrpSpPr>
          <p:nvPr/>
        </p:nvGrpSpPr>
        <p:grpSpPr bwMode="auto">
          <a:xfrm>
            <a:off x="-76200" y="3838579"/>
            <a:ext cx="7620000" cy="554039"/>
            <a:chOff x="576" y="1183"/>
            <a:chExt cx="4800" cy="349"/>
          </a:xfrm>
        </p:grpSpPr>
        <p:sp>
          <p:nvSpPr>
            <p:cNvPr id="396314" name="Rectangle 26">
              <a:extLst>
                <a:ext uri="{FF2B5EF4-FFF2-40B4-BE49-F238E27FC236}">
                  <a16:creationId xmlns:a16="http://schemas.microsoft.com/office/drawing/2014/main" id="{1A94EFC2-430B-4C93-A658-883948F01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183"/>
              <a:ext cx="4800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lnSpc>
                  <a:spcPct val="140000"/>
                </a:lnSpc>
                <a:spcBef>
                  <a:spcPct val="0"/>
                </a:spcBef>
              </a:pPr>
              <a:r>
                <a: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OS</a:t>
              </a:r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需要管理</a:t>
              </a:r>
              <a:r>
                <a: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CPU(</a:t>
              </a:r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运算器、控制器</a:t>
              </a:r>
              <a:r>
                <a: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)</a:t>
              </a:r>
            </a:p>
          </p:txBody>
        </p:sp>
        <p:pic>
          <p:nvPicPr>
            <p:cNvPr id="396315" name="Picture 27">
              <a:extLst>
                <a:ext uri="{FF2B5EF4-FFF2-40B4-BE49-F238E27FC236}">
                  <a16:creationId xmlns:a16="http://schemas.microsoft.com/office/drawing/2014/main" id="{C8ACB4AF-FE92-4366-88F0-251395258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1343"/>
              <a:ext cx="119" cy="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6322" name="Group 34">
            <a:extLst>
              <a:ext uri="{FF2B5EF4-FFF2-40B4-BE49-F238E27FC236}">
                <a16:creationId xmlns:a16="http://schemas.microsoft.com/office/drawing/2014/main" id="{C0414770-D7A9-4AF7-A8B7-4F23AB0E94C4}"/>
              </a:ext>
            </a:extLst>
          </p:cNvPr>
          <p:cNvGrpSpPr>
            <a:grpSpLocks/>
          </p:cNvGrpSpPr>
          <p:nvPr/>
        </p:nvGrpSpPr>
        <p:grpSpPr bwMode="auto">
          <a:xfrm>
            <a:off x="-76200" y="4514859"/>
            <a:ext cx="7620000" cy="554039"/>
            <a:chOff x="672" y="2267"/>
            <a:chExt cx="4800" cy="349"/>
          </a:xfrm>
        </p:grpSpPr>
        <p:sp>
          <p:nvSpPr>
            <p:cNvPr id="396317" name="Rectangle 29">
              <a:extLst>
                <a:ext uri="{FF2B5EF4-FFF2-40B4-BE49-F238E27FC236}">
                  <a16:creationId xmlns:a16="http://schemas.microsoft.com/office/drawing/2014/main" id="{DE846BF6-3226-4EFB-94F6-9D91AEF6C1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2267"/>
              <a:ext cx="4800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lnSpc>
                  <a:spcPct val="140000"/>
                </a:lnSpc>
                <a:spcBef>
                  <a:spcPct val="0"/>
                </a:spcBef>
              </a:pPr>
              <a:r>
                <a:rPr lang="en-US" altLang="zh-CN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OS</a:t>
              </a:r>
              <a:r>
                <a:rPr lang="zh-CN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需要管理</a:t>
              </a:r>
              <a:r>
                <a:rPr lang="en-US" altLang="zh-CN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memory(</a:t>
              </a:r>
              <a:r>
                <a:rPr lang="zh-CN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内存</a:t>
              </a:r>
              <a:r>
                <a:rPr lang="en-US" altLang="zh-CN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)</a:t>
              </a:r>
            </a:p>
          </p:txBody>
        </p:sp>
        <p:pic>
          <p:nvPicPr>
            <p:cNvPr id="396318" name="Picture 30">
              <a:extLst>
                <a:ext uri="{FF2B5EF4-FFF2-40B4-BE49-F238E27FC236}">
                  <a16:creationId xmlns:a16="http://schemas.microsoft.com/office/drawing/2014/main" id="{204F998B-4A01-4DAF-AFE6-4DAB08F0B8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" y="2420"/>
              <a:ext cx="119" cy="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6323" name="Group 35">
            <a:extLst>
              <a:ext uri="{FF2B5EF4-FFF2-40B4-BE49-F238E27FC236}">
                <a16:creationId xmlns:a16="http://schemas.microsoft.com/office/drawing/2014/main" id="{3883F490-984E-4821-A668-C111EADCE916}"/>
              </a:ext>
            </a:extLst>
          </p:cNvPr>
          <p:cNvGrpSpPr>
            <a:grpSpLocks/>
          </p:cNvGrpSpPr>
          <p:nvPr/>
        </p:nvGrpSpPr>
        <p:grpSpPr bwMode="auto">
          <a:xfrm>
            <a:off x="-76200" y="5216535"/>
            <a:ext cx="7620000" cy="554039"/>
            <a:chOff x="672" y="2613"/>
            <a:chExt cx="4800" cy="349"/>
          </a:xfrm>
        </p:grpSpPr>
        <p:sp>
          <p:nvSpPr>
            <p:cNvPr id="396320" name="Rectangle 32">
              <a:extLst>
                <a:ext uri="{FF2B5EF4-FFF2-40B4-BE49-F238E27FC236}">
                  <a16:creationId xmlns:a16="http://schemas.microsoft.com/office/drawing/2014/main" id="{898863AA-45A7-4A32-B675-1D16CFDB4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2613"/>
              <a:ext cx="4800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lnSpc>
                  <a:spcPct val="140000"/>
                </a:lnSpc>
                <a:spcBef>
                  <a:spcPct val="0"/>
                </a:spcBef>
              </a:pPr>
              <a:r>
                <a:rPr lang="en-US" altLang="zh-CN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OS</a:t>
              </a:r>
              <a:r>
                <a:rPr lang="zh-CN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需要管理</a:t>
              </a:r>
              <a:r>
                <a:rPr lang="en-US" altLang="zh-CN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disk(</a:t>
              </a:r>
              <a:r>
                <a:rPr lang="zh-CN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外存</a:t>
              </a:r>
              <a:r>
                <a:rPr lang="en-US" altLang="zh-CN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)</a:t>
              </a:r>
            </a:p>
          </p:txBody>
        </p:sp>
        <p:pic>
          <p:nvPicPr>
            <p:cNvPr id="396321" name="Picture 33">
              <a:extLst>
                <a:ext uri="{FF2B5EF4-FFF2-40B4-BE49-F238E27FC236}">
                  <a16:creationId xmlns:a16="http://schemas.microsoft.com/office/drawing/2014/main" id="{E207E39D-C08A-4531-B8BE-2CB4E76928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" y="2752"/>
              <a:ext cx="119" cy="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6324" name="Group 36">
            <a:extLst>
              <a:ext uri="{FF2B5EF4-FFF2-40B4-BE49-F238E27FC236}">
                <a16:creationId xmlns:a16="http://schemas.microsoft.com/office/drawing/2014/main" id="{1EDF7529-CEE6-4981-8274-D2EC29BEB385}"/>
              </a:ext>
            </a:extLst>
          </p:cNvPr>
          <p:cNvGrpSpPr>
            <a:grpSpLocks/>
          </p:cNvGrpSpPr>
          <p:nvPr/>
        </p:nvGrpSpPr>
        <p:grpSpPr bwMode="auto">
          <a:xfrm>
            <a:off x="-76200" y="5895985"/>
            <a:ext cx="7620000" cy="554039"/>
            <a:chOff x="672" y="2613"/>
            <a:chExt cx="4800" cy="349"/>
          </a:xfrm>
        </p:grpSpPr>
        <p:sp>
          <p:nvSpPr>
            <p:cNvPr id="396325" name="Rectangle 37">
              <a:extLst>
                <a:ext uri="{FF2B5EF4-FFF2-40B4-BE49-F238E27FC236}">
                  <a16:creationId xmlns:a16="http://schemas.microsoft.com/office/drawing/2014/main" id="{803C0A69-B65F-41C2-B58E-DC6A5E0E8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2613"/>
              <a:ext cx="4800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lnSpc>
                  <a:spcPct val="140000"/>
                </a:lnSpc>
                <a:spcBef>
                  <a:spcPct val="0"/>
                </a:spcBef>
              </a:pPr>
              <a:r>
                <a: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OS</a:t>
              </a:r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需要管理</a:t>
              </a:r>
              <a:r>
                <a: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IO(</a:t>
              </a:r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输入</a:t>
              </a:r>
              <a:r>
                <a: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/</a:t>
              </a:r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输出设备</a:t>
              </a:r>
              <a:r>
                <a: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)</a:t>
              </a:r>
            </a:p>
          </p:txBody>
        </p:sp>
        <p:pic>
          <p:nvPicPr>
            <p:cNvPr id="396326" name="Picture 38">
              <a:extLst>
                <a:ext uri="{FF2B5EF4-FFF2-40B4-BE49-F238E27FC236}">
                  <a16:creationId xmlns:a16="http://schemas.microsoft.com/office/drawing/2014/main" id="{B0C7FFEF-7A64-46FD-8043-7549172D5B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" y="2752"/>
              <a:ext cx="119" cy="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6327" name="AutoShape 39">
            <a:extLst>
              <a:ext uri="{FF2B5EF4-FFF2-40B4-BE49-F238E27FC236}">
                <a16:creationId xmlns:a16="http://schemas.microsoft.com/office/drawing/2014/main" id="{A5A0AB34-8372-46C1-9F9E-F5A26FC9F404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327775" y="3671258"/>
            <a:ext cx="1752600" cy="533400"/>
          </a:xfrm>
          <a:prstGeom prst="wedgeRoundRectCallout">
            <a:avLst>
              <a:gd name="adj1" fmla="val 77065"/>
              <a:gd name="adj2" fmla="val -5714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>
              <a:spcBef>
                <a:spcPct val="0"/>
              </a:spcBef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进程管理</a:t>
            </a:r>
          </a:p>
        </p:txBody>
      </p:sp>
      <p:sp>
        <p:nvSpPr>
          <p:cNvPr id="396328" name="AutoShape 40">
            <a:extLst>
              <a:ext uri="{FF2B5EF4-FFF2-40B4-BE49-F238E27FC236}">
                <a16:creationId xmlns:a16="http://schemas.microsoft.com/office/drawing/2014/main" id="{DB41F5DC-8C78-43A9-A8D3-33F745C2CE25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756275" y="4601219"/>
            <a:ext cx="1752600" cy="533400"/>
          </a:xfrm>
          <a:prstGeom prst="wedgeRoundRectCallout">
            <a:avLst>
              <a:gd name="adj1" fmla="val 101431"/>
              <a:gd name="adj2" fmla="val 8631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>
              <a:spcBef>
                <a:spcPct val="0"/>
              </a:spcBef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内存管理</a:t>
            </a:r>
          </a:p>
        </p:txBody>
      </p:sp>
      <p:sp>
        <p:nvSpPr>
          <p:cNvPr id="396329" name="AutoShape 41">
            <a:extLst>
              <a:ext uri="{FF2B5EF4-FFF2-40B4-BE49-F238E27FC236}">
                <a16:creationId xmlns:a16="http://schemas.microsoft.com/office/drawing/2014/main" id="{C394F1BC-C687-4BDE-860D-2239920FECDF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422775" y="5399091"/>
            <a:ext cx="1752600" cy="533400"/>
          </a:xfrm>
          <a:prstGeom prst="wedgeRoundRectCallout">
            <a:avLst>
              <a:gd name="adj1" fmla="val 70468"/>
              <a:gd name="adj2" fmla="val 31782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>
              <a:spcBef>
                <a:spcPct val="0"/>
              </a:spcBef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文件系统</a:t>
            </a:r>
          </a:p>
        </p:txBody>
      </p:sp>
      <p:sp>
        <p:nvSpPr>
          <p:cNvPr id="396330" name="AutoShape 42">
            <a:extLst>
              <a:ext uri="{FF2B5EF4-FFF2-40B4-BE49-F238E27FC236}">
                <a16:creationId xmlns:a16="http://schemas.microsoft.com/office/drawing/2014/main" id="{0BE92C01-8FEE-4871-8109-D9BC0607E0D5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451474" y="6194741"/>
            <a:ext cx="1752600" cy="533400"/>
          </a:xfrm>
          <a:prstGeom prst="wedgeRoundRectCallout">
            <a:avLst>
              <a:gd name="adj1" fmla="val 76176"/>
              <a:gd name="adj2" fmla="val 4642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>
              <a:spcBef>
                <a:spcPct val="0"/>
              </a:spcBef>
            </a:pP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I/O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系统</a:t>
            </a:r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8545502B-5F38-41D5-8D92-36281281368B}"/>
              </a:ext>
            </a:extLst>
          </p:cNvPr>
          <p:cNvSpPr/>
          <p:nvPr/>
        </p:nvSpPr>
        <p:spPr>
          <a:xfrm>
            <a:off x="6824662" y="1295400"/>
            <a:ext cx="261938" cy="487279"/>
          </a:xfrm>
          <a:prstGeom prst="downArrow">
            <a:avLst/>
          </a:prstGeom>
          <a:solidFill>
            <a:srgbClr val="66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164"/>
    </mc:Choice>
    <mc:Fallback xmlns="">
      <p:transition spd="slow" advTm="103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6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6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96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9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9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9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96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9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6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291" grpId="0"/>
      <p:bldP spid="396327" grpId="0" animBg="1"/>
      <p:bldP spid="396328" grpId="0" animBg="1"/>
      <p:bldP spid="396329" grpId="0" animBg="1"/>
      <p:bldP spid="3963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>
            <a:extLst>
              <a:ext uri="{FF2B5EF4-FFF2-40B4-BE49-F238E27FC236}">
                <a16:creationId xmlns:a16="http://schemas.microsoft.com/office/drawing/2014/main" id="{D6AF4F0F-DF48-471C-9CB1-2ACA34AEF9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409700" y="458201"/>
            <a:ext cx="8534400" cy="676275"/>
          </a:xfrm>
        </p:spPr>
        <p:txBody>
          <a:bodyPr/>
          <a:lstStyle/>
          <a:p>
            <a:r>
              <a:rPr lang="zh-CN" altLang="en-US" sz="2800" dirty="0"/>
              <a:t>操作系统要做什么</a:t>
            </a:r>
            <a:r>
              <a:rPr lang="en-US" altLang="zh-CN" sz="2800" dirty="0"/>
              <a:t>?</a:t>
            </a:r>
          </a:p>
        </p:txBody>
      </p:sp>
      <p:sp>
        <p:nvSpPr>
          <p:cNvPr id="398339" name="Rectangle 3">
            <a:extLst>
              <a:ext uri="{FF2B5EF4-FFF2-40B4-BE49-F238E27FC236}">
                <a16:creationId xmlns:a16="http://schemas.microsoft.com/office/drawing/2014/main" id="{71AB34D3-0554-4A27-A5C6-473B8B9F0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917" y="1801983"/>
            <a:ext cx="80740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向用户和应用软件提供使用接口</a:t>
            </a:r>
          </a:p>
        </p:txBody>
      </p:sp>
      <p:grpSp>
        <p:nvGrpSpPr>
          <p:cNvPr id="398340" name="Group 4">
            <a:extLst>
              <a:ext uri="{FF2B5EF4-FFF2-40B4-BE49-F238E27FC236}">
                <a16:creationId xmlns:a16="http://schemas.microsoft.com/office/drawing/2014/main" id="{61FBBF5A-8E5C-4FAF-9AA6-0A2801524E83}"/>
              </a:ext>
            </a:extLst>
          </p:cNvPr>
          <p:cNvGrpSpPr>
            <a:grpSpLocks/>
          </p:cNvGrpSpPr>
          <p:nvPr/>
        </p:nvGrpSpPr>
        <p:grpSpPr bwMode="auto">
          <a:xfrm>
            <a:off x="631031" y="2655305"/>
            <a:ext cx="8052052" cy="1069976"/>
            <a:chOff x="576" y="1183"/>
            <a:chExt cx="4800" cy="674"/>
          </a:xfrm>
        </p:grpSpPr>
        <p:sp>
          <p:nvSpPr>
            <p:cNvPr id="398341" name="Rectangle 5">
              <a:extLst>
                <a:ext uri="{FF2B5EF4-FFF2-40B4-BE49-F238E27FC236}">
                  <a16:creationId xmlns:a16="http://schemas.microsoft.com/office/drawing/2014/main" id="{1258A9B4-65A4-4406-8AD8-71185BB45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183"/>
              <a:ext cx="4800" cy="6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lnSpc>
                  <a:spcPct val="14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用户输入</a:t>
              </a:r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ls</a:t>
              </a: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或</a:t>
              </a:r>
              <a:r>
                <a:rPr lang="en-US" altLang="zh-CN" sz="24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dir</a:t>
              </a: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时，</a:t>
              </a:r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OS</a:t>
              </a: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需要将当前目录下的文件列出</a:t>
              </a:r>
            </a:p>
          </p:txBody>
        </p:sp>
        <p:pic>
          <p:nvPicPr>
            <p:cNvPr id="398342" name="Picture 6">
              <a:extLst>
                <a:ext uri="{FF2B5EF4-FFF2-40B4-BE49-F238E27FC236}">
                  <a16:creationId xmlns:a16="http://schemas.microsoft.com/office/drawing/2014/main" id="{08AB249A-109A-486C-98C3-87804E32FE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1343"/>
              <a:ext cx="119" cy="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8343" name="Group 7">
            <a:extLst>
              <a:ext uri="{FF2B5EF4-FFF2-40B4-BE49-F238E27FC236}">
                <a16:creationId xmlns:a16="http://schemas.microsoft.com/office/drawing/2014/main" id="{BDC0A5A8-EA53-4984-8B5D-845C85837934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-42863"/>
            <a:ext cx="1905000" cy="2057401"/>
            <a:chOff x="3264" y="1680"/>
            <a:chExt cx="1584" cy="1824"/>
          </a:xfrm>
        </p:grpSpPr>
        <p:pic>
          <p:nvPicPr>
            <p:cNvPr id="398344" name="Picture 8">
              <a:extLst>
                <a:ext uri="{FF2B5EF4-FFF2-40B4-BE49-F238E27FC236}">
                  <a16:creationId xmlns:a16="http://schemas.microsoft.com/office/drawing/2014/main" id="{531613EF-2D77-4520-8E6D-FEB4B6505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1680"/>
              <a:ext cx="624" cy="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8345" name="Rectangle 9">
              <a:extLst>
                <a:ext uri="{FF2B5EF4-FFF2-40B4-BE49-F238E27FC236}">
                  <a16:creationId xmlns:a16="http://schemas.microsoft.com/office/drawing/2014/main" id="{39D29022-1B66-4DF9-B7D9-80589D957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3072"/>
              <a:ext cx="1584" cy="43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000" b="1">
                  <a:solidFill>
                    <a:schemeClr val="tx1"/>
                  </a:solidFill>
                </a:rPr>
                <a:t>硬件</a:t>
              </a:r>
            </a:p>
          </p:txBody>
        </p:sp>
        <p:sp>
          <p:nvSpPr>
            <p:cNvPr id="398346" name="Rectangle 10">
              <a:extLst>
                <a:ext uri="{FF2B5EF4-FFF2-40B4-BE49-F238E27FC236}">
                  <a16:creationId xmlns:a16="http://schemas.microsoft.com/office/drawing/2014/main" id="{0B82AB44-C119-4AB3-BF6A-AD68B468E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640"/>
              <a:ext cx="1584" cy="43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000" b="1"/>
                <a:t>操作系统</a:t>
              </a:r>
            </a:p>
          </p:txBody>
        </p:sp>
        <p:sp>
          <p:nvSpPr>
            <p:cNvPr id="398347" name="Rectangle 11">
              <a:extLst>
                <a:ext uri="{FF2B5EF4-FFF2-40B4-BE49-F238E27FC236}">
                  <a16:creationId xmlns:a16="http://schemas.microsoft.com/office/drawing/2014/main" id="{C2042548-312E-4160-BD43-DF3A83BA0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208"/>
              <a:ext cx="1584" cy="43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000" b="1">
                  <a:solidFill>
                    <a:schemeClr val="tx1"/>
                  </a:solidFill>
                </a:rPr>
                <a:t>应用软件</a:t>
              </a:r>
            </a:p>
          </p:txBody>
        </p:sp>
      </p:grpSp>
      <p:sp>
        <p:nvSpPr>
          <p:cNvPr id="398350" name="AutoShape 14">
            <a:extLst>
              <a:ext uri="{FF2B5EF4-FFF2-40B4-BE49-F238E27FC236}">
                <a16:creationId xmlns:a16="http://schemas.microsoft.com/office/drawing/2014/main" id="{FBD52AFA-B1D9-4966-8AD4-CB793978717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858000" y="762000"/>
            <a:ext cx="228600" cy="533400"/>
          </a:xfrm>
          <a:prstGeom prst="upArrow">
            <a:avLst>
              <a:gd name="adj1" fmla="val 50000"/>
              <a:gd name="adj2" fmla="val 87500"/>
            </a:avLst>
          </a:prstGeom>
          <a:solidFill>
            <a:srgbClr val="66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398363" name="Rectangle 27">
            <a:extLst>
              <a:ext uri="{FF2B5EF4-FFF2-40B4-BE49-F238E27FC236}">
                <a16:creationId xmlns:a16="http://schemas.microsoft.com/office/drawing/2014/main" id="{9B1B34CA-27E7-45A8-B3FB-A52F7BA91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087813"/>
            <a:ext cx="80740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监控用户对计算机的使用</a:t>
            </a:r>
          </a:p>
        </p:txBody>
      </p:sp>
      <p:grpSp>
        <p:nvGrpSpPr>
          <p:cNvPr id="398364" name="Group 28">
            <a:extLst>
              <a:ext uri="{FF2B5EF4-FFF2-40B4-BE49-F238E27FC236}">
                <a16:creationId xmlns:a16="http://schemas.microsoft.com/office/drawing/2014/main" id="{4E5C2E07-41BE-4FD3-A0D4-B1565B163C2B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3276602"/>
            <a:ext cx="7620000" cy="554038"/>
            <a:chOff x="576" y="1183"/>
            <a:chExt cx="4800" cy="349"/>
          </a:xfrm>
        </p:grpSpPr>
        <p:sp>
          <p:nvSpPr>
            <p:cNvPr id="398365" name="Rectangle 29">
              <a:extLst>
                <a:ext uri="{FF2B5EF4-FFF2-40B4-BE49-F238E27FC236}">
                  <a16:creationId xmlns:a16="http://schemas.microsoft.com/office/drawing/2014/main" id="{0254D84F-0A72-4B9D-96DB-85EF4101E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183"/>
              <a:ext cx="4800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lnSpc>
                  <a:spcPct val="14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应用程序调用</a:t>
              </a:r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malloc()</a:t>
              </a: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时，</a:t>
              </a:r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OS</a:t>
              </a: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需要分配内存</a:t>
              </a:r>
            </a:p>
          </p:txBody>
        </p:sp>
        <p:pic>
          <p:nvPicPr>
            <p:cNvPr id="398366" name="Picture 30">
              <a:extLst>
                <a:ext uri="{FF2B5EF4-FFF2-40B4-BE49-F238E27FC236}">
                  <a16:creationId xmlns:a16="http://schemas.microsoft.com/office/drawing/2014/main" id="{410F3970-0683-4D82-B6F7-7DF562414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1343"/>
              <a:ext cx="119" cy="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8370" name="Group 34">
            <a:extLst>
              <a:ext uri="{FF2B5EF4-FFF2-40B4-BE49-F238E27FC236}">
                <a16:creationId xmlns:a16="http://schemas.microsoft.com/office/drawing/2014/main" id="{CE80FE6C-2BF9-4446-90B3-BBC29286DF38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4794252"/>
            <a:ext cx="7620000" cy="554038"/>
            <a:chOff x="576" y="1183"/>
            <a:chExt cx="4800" cy="349"/>
          </a:xfrm>
        </p:grpSpPr>
        <p:sp>
          <p:nvSpPr>
            <p:cNvPr id="398371" name="Rectangle 35">
              <a:extLst>
                <a:ext uri="{FF2B5EF4-FFF2-40B4-BE49-F238E27FC236}">
                  <a16:creationId xmlns:a16="http://schemas.microsoft.com/office/drawing/2014/main" id="{EAEA2BC7-4BF4-4A77-8C8D-B970156E8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183"/>
              <a:ext cx="4800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lnSpc>
                  <a:spcPct val="14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用户按下</a:t>
              </a:r>
              <a:r>
                <a:rPr lang="en-US" altLang="zh-CN" sz="24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ctrl+c</a:t>
              </a: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时，该用户的当前任务将被</a:t>
              </a:r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kill</a:t>
              </a:r>
            </a:p>
          </p:txBody>
        </p:sp>
        <p:pic>
          <p:nvPicPr>
            <p:cNvPr id="398372" name="Picture 36">
              <a:extLst>
                <a:ext uri="{FF2B5EF4-FFF2-40B4-BE49-F238E27FC236}">
                  <a16:creationId xmlns:a16="http://schemas.microsoft.com/office/drawing/2014/main" id="{BAD2B764-C78F-4C88-94A7-8DA5A840B3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1343"/>
              <a:ext cx="119" cy="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8373" name="Group 37">
            <a:extLst>
              <a:ext uri="{FF2B5EF4-FFF2-40B4-BE49-F238E27FC236}">
                <a16:creationId xmlns:a16="http://schemas.microsoft.com/office/drawing/2014/main" id="{53AB4722-B52D-4398-A00E-BE3ED6631AC1}"/>
              </a:ext>
            </a:extLst>
          </p:cNvPr>
          <p:cNvGrpSpPr>
            <a:grpSpLocks/>
          </p:cNvGrpSpPr>
          <p:nvPr/>
        </p:nvGrpSpPr>
        <p:grpSpPr bwMode="auto">
          <a:xfrm>
            <a:off x="684212" y="5560283"/>
            <a:ext cx="7620000" cy="554038"/>
            <a:chOff x="576" y="1183"/>
            <a:chExt cx="4800" cy="349"/>
          </a:xfrm>
        </p:grpSpPr>
        <p:sp>
          <p:nvSpPr>
            <p:cNvPr id="398374" name="Rectangle 38">
              <a:extLst>
                <a:ext uri="{FF2B5EF4-FFF2-40B4-BE49-F238E27FC236}">
                  <a16:creationId xmlns:a16="http://schemas.microsoft.com/office/drawing/2014/main" id="{A72FF2D3-ACF2-418C-9AD9-3265453F7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183"/>
              <a:ext cx="4800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lnSpc>
                  <a:spcPct val="14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用户写一个文件时，</a:t>
              </a:r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OS</a:t>
              </a: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Symbol" panose="05050102010706020507" pitchFamily="18" charset="2"/>
                </a:rPr>
                <a:t>需检查是否有权限</a:t>
              </a:r>
            </a:p>
          </p:txBody>
        </p:sp>
        <p:pic>
          <p:nvPicPr>
            <p:cNvPr id="398375" name="Picture 39">
              <a:extLst>
                <a:ext uri="{FF2B5EF4-FFF2-40B4-BE49-F238E27FC236}">
                  <a16:creationId xmlns:a16="http://schemas.microsoft.com/office/drawing/2014/main" id="{D65D7EDD-42C0-4A5C-9201-53075A7DFD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1343"/>
              <a:ext cx="119" cy="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8379" name="Group 43">
            <a:extLst>
              <a:ext uri="{FF2B5EF4-FFF2-40B4-BE49-F238E27FC236}">
                <a16:creationId xmlns:a16="http://schemas.microsoft.com/office/drawing/2014/main" id="{ECF277E6-5F32-4ECB-93AC-B0ECCB806AD7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4032250"/>
            <a:ext cx="2362200" cy="685800"/>
            <a:chOff x="3744" y="2064"/>
            <a:chExt cx="1488" cy="432"/>
          </a:xfrm>
        </p:grpSpPr>
        <p:sp>
          <p:nvSpPr>
            <p:cNvPr id="398377" name="AutoShape 41">
              <a:extLst>
                <a:ext uri="{FF2B5EF4-FFF2-40B4-BE49-F238E27FC236}">
                  <a16:creationId xmlns:a16="http://schemas.microsoft.com/office/drawing/2014/main" id="{84CCD83E-68C8-437E-BBA5-314C2C285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064"/>
              <a:ext cx="1488" cy="432"/>
            </a:xfrm>
            <a:prstGeom prst="cloudCallout">
              <a:avLst>
                <a:gd name="adj1" fmla="val -60347"/>
                <a:gd name="adj2" fmla="val 71759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zh-CN" altLang="en-US"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等等</a:t>
              </a:r>
              <a:r>
                <a:rPr lang="en-US" altLang="zh-CN"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……</a:t>
              </a:r>
            </a:p>
          </p:txBody>
        </p:sp>
        <p:sp>
          <p:nvSpPr>
            <p:cNvPr id="398378" name="AutoShape 42">
              <a:extLst>
                <a:ext uri="{FF2B5EF4-FFF2-40B4-BE49-F238E27FC236}">
                  <a16:creationId xmlns:a16="http://schemas.microsoft.com/office/drawing/2014/main" id="{487BA1A1-D91C-4B98-B14F-FDA72B799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064"/>
              <a:ext cx="1488" cy="432"/>
            </a:xfrm>
            <a:prstGeom prst="cloudCallout">
              <a:avLst>
                <a:gd name="adj1" fmla="val -55241"/>
                <a:gd name="adj2" fmla="val -84954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等等</a:t>
              </a:r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……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766"/>
    </mc:Choice>
    <mc:Fallback xmlns="">
      <p:transition spd="slow" advTm="73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8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8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98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8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9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9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98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339" grpId="0"/>
      <p:bldP spid="39836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>
            <a:extLst>
              <a:ext uri="{FF2B5EF4-FFF2-40B4-BE49-F238E27FC236}">
                <a16:creationId xmlns:a16="http://schemas.microsoft.com/office/drawing/2014/main" id="{9EE9819F-039D-4CB5-AF10-E468CA63ED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985761" y="494443"/>
            <a:ext cx="8534400" cy="676275"/>
          </a:xfrm>
        </p:spPr>
        <p:txBody>
          <a:bodyPr/>
          <a:lstStyle/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操作系统做什么”是动态变化的</a:t>
            </a:r>
          </a:p>
        </p:txBody>
      </p:sp>
      <p:sp>
        <p:nvSpPr>
          <p:cNvPr id="400387" name="Rectangle 3">
            <a:extLst>
              <a:ext uri="{FF2B5EF4-FFF2-40B4-BE49-F238E27FC236}">
                <a16:creationId xmlns:a16="http://schemas.microsoft.com/office/drawing/2014/main" id="{DB34D444-41A5-4950-B3B3-F8CB5BCD6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5" y="1727124"/>
            <a:ext cx="80740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操作系统的任务会随环境而变化</a:t>
            </a:r>
          </a:p>
        </p:txBody>
      </p:sp>
      <p:grpSp>
        <p:nvGrpSpPr>
          <p:cNvPr id="400388" name="Group 4">
            <a:extLst>
              <a:ext uri="{FF2B5EF4-FFF2-40B4-BE49-F238E27FC236}">
                <a16:creationId xmlns:a16="http://schemas.microsoft.com/office/drawing/2014/main" id="{2636FCEF-9C6B-477D-B1D6-699B62A01DD9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2370064"/>
            <a:ext cx="7620000" cy="546101"/>
            <a:chOff x="576" y="1183"/>
            <a:chExt cx="4800" cy="344"/>
          </a:xfrm>
        </p:grpSpPr>
        <p:sp>
          <p:nvSpPr>
            <p:cNvPr id="400389" name="Rectangle 5">
              <a:extLst>
                <a:ext uri="{FF2B5EF4-FFF2-40B4-BE49-F238E27FC236}">
                  <a16:creationId xmlns:a16="http://schemas.microsoft.com/office/drawing/2014/main" id="{1AB43C2F-03B3-4921-BCCD-5475C1F78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183"/>
              <a:ext cx="480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lnSpc>
                  <a:spcPct val="140000"/>
                </a:lnSpc>
                <a:spcBef>
                  <a:spcPct val="0"/>
                </a:spcBef>
              </a:pPr>
              <a:r>
                <a:rPr lang="zh-CN" altLang="en-US" sz="2400" b="1">
                  <a:solidFill>
                    <a:schemeClr val="tx1">
                      <a:lumMod val="95000"/>
                      <a:lumOff val="5000"/>
                    </a:schemeClr>
                  </a:solidFill>
                  <a:sym typeface="Symbol" panose="05050102010706020507" pitchFamily="18" charset="2"/>
                </a:rPr>
                <a:t>如实时操作系统</a:t>
              </a:r>
              <a:r>
                <a:rPr lang="en-US" altLang="zh-CN" sz="2400" b="1">
                  <a:solidFill>
                    <a:schemeClr val="tx1">
                      <a:lumMod val="95000"/>
                      <a:lumOff val="5000"/>
                    </a:schemeClr>
                  </a:solidFill>
                  <a:sym typeface="Symbol" panose="05050102010706020507" pitchFamily="18" charset="2"/>
                </a:rPr>
                <a:t>—</a:t>
              </a:r>
              <a:r>
                <a:rPr lang="zh-CN" altLang="en-US" sz="2400" b="1">
                  <a:solidFill>
                    <a:schemeClr val="tx1">
                      <a:lumMod val="95000"/>
                      <a:lumOff val="5000"/>
                    </a:schemeClr>
                  </a:solidFill>
                  <a:sym typeface="Symbol" panose="05050102010706020507" pitchFamily="18" charset="2"/>
                </a:rPr>
                <a:t>任务响应需满足一定的时限要求</a:t>
              </a:r>
            </a:p>
          </p:txBody>
        </p:sp>
        <p:pic>
          <p:nvPicPr>
            <p:cNvPr id="400390" name="Picture 6">
              <a:extLst>
                <a:ext uri="{FF2B5EF4-FFF2-40B4-BE49-F238E27FC236}">
                  <a16:creationId xmlns:a16="http://schemas.microsoft.com/office/drawing/2014/main" id="{F643C72C-242F-42BA-9469-FAADB1E7EB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1343"/>
              <a:ext cx="119" cy="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0411" name="Rectangle 27">
            <a:extLst>
              <a:ext uri="{FF2B5EF4-FFF2-40B4-BE49-F238E27FC236}">
                <a16:creationId xmlns:a16="http://schemas.microsoft.com/office/drawing/2014/main" id="{35A6C141-4044-4D79-A0A7-904305241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6602412"/>
            <a:ext cx="80740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endParaRPr lang="en-US" altLang="zh-CN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00412" name="Group 28">
            <a:extLst>
              <a:ext uri="{FF2B5EF4-FFF2-40B4-BE49-F238E27FC236}">
                <a16:creationId xmlns:a16="http://schemas.microsoft.com/office/drawing/2014/main" id="{EC51B10A-8184-49BC-A927-8EA2A7F45D5A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2903464"/>
            <a:ext cx="7620000" cy="546101"/>
            <a:chOff x="576" y="1183"/>
            <a:chExt cx="4800" cy="344"/>
          </a:xfrm>
        </p:grpSpPr>
        <p:sp>
          <p:nvSpPr>
            <p:cNvPr id="400413" name="Rectangle 29">
              <a:extLst>
                <a:ext uri="{FF2B5EF4-FFF2-40B4-BE49-F238E27FC236}">
                  <a16:creationId xmlns:a16="http://schemas.microsoft.com/office/drawing/2014/main" id="{735A45DE-1225-401C-BD27-14C85BCF4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183"/>
              <a:ext cx="480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lnSpc>
                  <a:spcPct val="140000"/>
                </a:lnSpc>
                <a:spcBef>
                  <a:spcPct val="0"/>
                </a:spcBef>
              </a:pPr>
              <a:r>
                <a:rPr lang="zh-CN" altLang="en-US" sz="2400" b="1">
                  <a:solidFill>
                    <a:schemeClr val="tx1">
                      <a:lumMod val="95000"/>
                      <a:lumOff val="5000"/>
                    </a:schemeClr>
                  </a:solidFill>
                  <a:sym typeface="Symbol" panose="05050102010706020507" pitchFamily="18" charset="2"/>
                </a:rPr>
                <a:t>某些场合要求很严格的时限，如导弹控制</a:t>
              </a:r>
            </a:p>
          </p:txBody>
        </p:sp>
        <p:pic>
          <p:nvPicPr>
            <p:cNvPr id="400414" name="Picture 30">
              <a:extLst>
                <a:ext uri="{FF2B5EF4-FFF2-40B4-BE49-F238E27FC236}">
                  <a16:creationId xmlns:a16="http://schemas.microsoft.com/office/drawing/2014/main" id="{9DE8AC5D-B986-4FF2-8D8B-1BC385CB4F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1343"/>
              <a:ext cx="119" cy="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0415" name="Group 31">
            <a:extLst>
              <a:ext uri="{FF2B5EF4-FFF2-40B4-BE49-F238E27FC236}">
                <a16:creationId xmlns:a16="http://schemas.microsoft.com/office/drawing/2014/main" id="{01D6E6FE-18C5-46B6-B124-FAF321BCB76E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436864"/>
            <a:ext cx="7620000" cy="546101"/>
            <a:chOff x="576" y="1183"/>
            <a:chExt cx="4800" cy="344"/>
          </a:xfrm>
        </p:grpSpPr>
        <p:sp>
          <p:nvSpPr>
            <p:cNvPr id="400416" name="Rectangle 32">
              <a:extLst>
                <a:ext uri="{FF2B5EF4-FFF2-40B4-BE49-F238E27FC236}">
                  <a16:creationId xmlns:a16="http://schemas.microsoft.com/office/drawing/2014/main" id="{97728FDC-6328-48E3-90A6-8662EA802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183"/>
              <a:ext cx="480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lnSpc>
                  <a:spcPct val="140000"/>
                </a:lnSpc>
                <a:spcBef>
                  <a:spcPct val="0"/>
                </a:spcBef>
              </a:pPr>
              <a:r>
                <a:rPr lang="zh-CN" altLang="en-US" sz="2400" b="1">
                  <a:solidFill>
                    <a:schemeClr val="tx1">
                      <a:lumMod val="95000"/>
                      <a:lumOff val="5000"/>
                    </a:schemeClr>
                  </a:solidFill>
                  <a:sym typeface="Symbol" panose="05050102010706020507" pitchFamily="18" charset="2"/>
                </a:rPr>
                <a:t>某些场合要求不能太久，如键盘响应</a:t>
              </a:r>
            </a:p>
          </p:txBody>
        </p:sp>
        <p:pic>
          <p:nvPicPr>
            <p:cNvPr id="400417" name="Picture 33">
              <a:extLst>
                <a:ext uri="{FF2B5EF4-FFF2-40B4-BE49-F238E27FC236}">
                  <a16:creationId xmlns:a16="http://schemas.microsoft.com/office/drawing/2014/main" id="{471CDC12-8692-42FB-BC98-06F16530DF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1343"/>
              <a:ext cx="119" cy="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0418" name="Text Box 34">
            <a:extLst>
              <a:ext uri="{FF2B5EF4-FFF2-40B4-BE49-F238E27FC236}">
                <a16:creationId xmlns:a16="http://schemas.microsoft.com/office/drawing/2014/main" id="{4DF03C8B-2141-46A0-9246-418A41578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3035224"/>
            <a:ext cx="1295400" cy="461665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</a:rPr>
              <a:t>硬实时</a:t>
            </a:r>
          </a:p>
        </p:txBody>
      </p:sp>
      <p:sp>
        <p:nvSpPr>
          <p:cNvPr id="400419" name="Text Box 35">
            <a:extLst>
              <a:ext uri="{FF2B5EF4-FFF2-40B4-BE49-F238E27FC236}">
                <a16:creationId xmlns:a16="http://schemas.microsoft.com/office/drawing/2014/main" id="{130F0303-B03F-442F-8329-FB4364034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900" y="3529885"/>
            <a:ext cx="1295400" cy="461665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</a:rPr>
              <a:t>软实时</a:t>
            </a:r>
          </a:p>
        </p:txBody>
      </p:sp>
      <p:grpSp>
        <p:nvGrpSpPr>
          <p:cNvPr id="400420" name="Group 36">
            <a:extLst>
              <a:ext uri="{FF2B5EF4-FFF2-40B4-BE49-F238E27FC236}">
                <a16:creationId xmlns:a16="http://schemas.microsoft.com/office/drawing/2014/main" id="{12D943C7-D875-4C9F-B987-15B8D0CE6A34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4032177"/>
            <a:ext cx="7620000" cy="546101"/>
            <a:chOff x="576" y="1183"/>
            <a:chExt cx="4800" cy="344"/>
          </a:xfrm>
        </p:grpSpPr>
        <p:sp>
          <p:nvSpPr>
            <p:cNvPr id="400421" name="Rectangle 37">
              <a:extLst>
                <a:ext uri="{FF2B5EF4-FFF2-40B4-BE49-F238E27FC236}">
                  <a16:creationId xmlns:a16="http://schemas.microsoft.com/office/drawing/2014/main" id="{C8EE77BB-E4AC-4D32-A5C5-2021C1F58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183"/>
              <a:ext cx="480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lnSpc>
                  <a:spcPct val="140000"/>
                </a:lnSpc>
                <a:spcBef>
                  <a:spcPct val="0"/>
                </a:spcBef>
              </a:pPr>
              <a:r>
                <a:rPr lang="zh-CN" altLang="en-US" sz="2400" b="1">
                  <a:solidFill>
                    <a:schemeClr val="tx1">
                      <a:lumMod val="95000"/>
                      <a:lumOff val="5000"/>
                    </a:schemeClr>
                  </a:solidFill>
                  <a:sym typeface="Symbol" panose="05050102010706020507" pitchFamily="18" charset="2"/>
                </a:rPr>
                <a:t>某些场合没有时限要求，如屏保</a:t>
              </a:r>
            </a:p>
          </p:txBody>
        </p:sp>
        <p:pic>
          <p:nvPicPr>
            <p:cNvPr id="400422" name="Picture 38">
              <a:extLst>
                <a:ext uri="{FF2B5EF4-FFF2-40B4-BE49-F238E27FC236}">
                  <a16:creationId xmlns:a16="http://schemas.microsoft.com/office/drawing/2014/main" id="{33663C15-B127-4D1C-B91D-4B2AE02C25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1343"/>
              <a:ext cx="119" cy="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0423" name="Text Box 39">
            <a:extLst>
              <a:ext uri="{FF2B5EF4-FFF2-40B4-BE49-F238E27FC236}">
                <a16:creationId xmlns:a16="http://schemas.microsoft.com/office/drawing/2014/main" id="{2B2F7908-B455-4B82-AAEA-B017CE058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4106786"/>
            <a:ext cx="2514600" cy="461665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</a:rPr>
              <a:t>不需要考虑实时</a:t>
            </a:r>
          </a:p>
        </p:txBody>
      </p:sp>
      <p:sp>
        <p:nvSpPr>
          <p:cNvPr id="400427" name="AutoShape 43">
            <a:extLst>
              <a:ext uri="{FF2B5EF4-FFF2-40B4-BE49-F238E27FC236}">
                <a16:creationId xmlns:a16="http://schemas.microsoft.com/office/drawing/2014/main" id="{A3001D19-067A-47F0-BBAA-0225D3496416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324600" y="1217501"/>
            <a:ext cx="2819400" cy="1142736"/>
          </a:xfrm>
          <a:prstGeom prst="wedgeRoundRectCallout">
            <a:avLst>
              <a:gd name="adj1" fmla="val 58769"/>
              <a:gd name="adj2" fmla="val -55208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pPr>
              <a:spcBef>
                <a:spcPct val="0"/>
              </a:spcBef>
            </a:pP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三种场合下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</a:rPr>
              <a:t>OS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所做的工作会有很大差别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400428" name="Rectangle 44">
            <a:extLst>
              <a:ext uri="{FF2B5EF4-FFF2-40B4-BE49-F238E27FC236}">
                <a16:creationId xmlns:a16="http://schemas.microsoft.com/office/drawing/2014/main" id="{63EDB725-45C5-4EBD-ABFA-15CC32E12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649711"/>
            <a:ext cx="80740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操作系统的任务会随时间而变化</a:t>
            </a:r>
          </a:p>
        </p:txBody>
      </p:sp>
      <p:grpSp>
        <p:nvGrpSpPr>
          <p:cNvPr id="400429" name="Group 45">
            <a:extLst>
              <a:ext uri="{FF2B5EF4-FFF2-40B4-BE49-F238E27FC236}">
                <a16:creationId xmlns:a16="http://schemas.microsoft.com/office/drawing/2014/main" id="{5F0832F5-4234-4376-A485-9C53C5A6AC61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5265664"/>
            <a:ext cx="7620000" cy="546101"/>
            <a:chOff x="576" y="1183"/>
            <a:chExt cx="4800" cy="344"/>
          </a:xfrm>
        </p:grpSpPr>
        <p:sp>
          <p:nvSpPr>
            <p:cNvPr id="400430" name="Rectangle 46">
              <a:extLst>
                <a:ext uri="{FF2B5EF4-FFF2-40B4-BE49-F238E27FC236}">
                  <a16:creationId xmlns:a16="http://schemas.microsoft.com/office/drawing/2014/main" id="{D23218E9-2868-4842-A7C0-18728E13E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183"/>
              <a:ext cx="480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lnSpc>
                  <a:spcPct val="140000"/>
                </a:lnSpc>
                <a:spcBef>
                  <a:spcPct val="0"/>
                </a:spcBef>
              </a:pPr>
              <a:r>
                <a:rPr lang="en-US" altLang="zh-CN" sz="2400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Moore</a:t>
              </a:r>
              <a:r>
                <a:rPr lang="zh-CN" altLang="en-US" sz="2400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定律表明</a:t>
              </a:r>
              <a:r>
                <a:rPr lang="en-US" altLang="zh-CN" sz="2400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: </a:t>
              </a:r>
              <a:r>
                <a:rPr lang="zh-CN" altLang="en-US" sz="2400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设备体积迅速变小、能力迅速增强</a:t>
              </a:r>
            </a:p>
          </p:txBody>
        </p:sp>
        <p:pic>
          <p:nvPicPr>
            <p:cNvPr id="400431" name="Picture 47">
              <a:extLst>
                <a:ext uri="{FF2B5EF4-FFF2-40B4-BE49-F238E27FC236}">
                  <a16:creationId xmlns:a16="http://schemas.microsoft.com/office/drawing/2014/main" id="{769A1DF7-456A-40EA-A0DA-75DEEA7DD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1343"/>
              <a:ext cx="119" cy="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0432" name="Group 48">
            <a:extLst>
              <a:ext uri="{FF2B5EF4-FFF2-40B4-BE49-F238E27FC236}">
                <a16:creationId xmlns:a16="http://schemas.microsoft.com/office/drawing/2014/main" id="{1BEFD661-71BA-4D9C-87A3-25F20C308A1C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5799064"/>
            <a:ext cx="7620000" cy="546101"/>
            <a:chOff x="576" y="1183"/>
            <a:chExt cx="4800" cy="344"/>
          </a:xfrm>
        </p:grpSpPr>
        <p:sp>
          <p:nvSpPr>
            <p:cNvPr id="400433" name="Rectangle 49">
              <a:extLst>
                <a:ext uri="{FF2B5EF4-FFF2-40B4-BE49-F238E27FC236}">
                  <a16:creationId xmlns:a16="http://schemas.microsoft.com/office/drawing/2014/main" id="{6B34B857-555D-4A13-B857-99855475E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183"/>
              <a:ext cx="480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lnSpc>
                  <a:spcPct val="140000"/>
                </a:lnSpc>
                <a:spcBef>
                  <a:spcPct val="0"/>
                </a:spcBef>
              </a:pPr>
              <a:r>
                <a:rPr lang="zh-CN" altLang="en-US" sz="2400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出现了嵌入式设备和嵌入式操作系统</a:t>
              </a:r>
            </a:p>
          </p:txBody>
        </p:sp>
        <p:pic>
          <p:nvPicPr>
            <p:cNvPr id="400434" name="Picture 50">
              <a:extLst>
                <a:ext uri="{FF2B5EF4-FFF2-40B4-BE49-F238E27FC236}">
                  <a16:creationId xmlns:a16="http://schemas.microsoft.com/office/drawing/2014/main" id="{AE25328A-7A99-40A4-9689-617A25862B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1343"/>
              <a:ext cx="119" cy="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0435" name="AutoShape 51">
            <a:extLst>
              <a:ext uri="{FF2B5EF4-FFF2-40B4-BE49-F238E27FC236}">
                <a16:creationId xmlns:a16="http://schemas.microsoft.com/office/drawing/2014/main" id="{28F3C426-8BC1-432D-BD4B-F062B88D8B2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553200" y="5868911"/>
            <a:ext cx="2286000" cy="762000"/>
          </a:xfrm>
          <a:prstGeom prst="wedgeRoundRectCallout">
            <a:avLst>
              <a:gd name="adj1" fmla="val 60764"/>
              <a:gd name="adj2" fmla="val 645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/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对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</a:rPr>
              <a:t>EO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能源管理模块很重要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594"/>
    </mc:Choice>
    <mc:Fallback xmlns="">
      <p:transition spd="slow" advTm="75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0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0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00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0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0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00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0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00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00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00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00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00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00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87" grpId="0"/>
      <p:bldP spid="400411" grpId="0"/>
      <p:bldP spid="400418" grpId="0" animBg="1"/>
      <p:bldP spid="400419" grpId="0" animBg="1"/>
      <p:bldP spid="400427" grpId="0" animBg="1"/>
      <p:bldP spid="400428" grpId="0"/>
      <p:bldP spid="40043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80999" y="1309468"/>
            <a:ext cx="8424333" cy="205740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操作系统定义：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操作系统是一组控制和管理计算机软硬件资源、合理地对各类作业进行调度以及方便用户使用的程序集合。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b="1" dirty="0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8600"/>
            <a:ext cx="7620000" cy="9906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讨论：操作系统的概念 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BFE0219-7C01-6044-8AA2-0568D79009CA}"/>
              </a:ext>
            </a:extLst>
          </p:cNvPr>
          <p:cNvGrpSpPr/>
          <p:nvPr/>
        </p:nvGrpSpPr>
        <p:grpSpPr>
          <a:xfrm>
            <a:off x="1468965" y="3266636"/>
            <a:ext cx="5943600" cy="1219200"/>
            <a:chOff x="1490003" y="2542736"/>
            <a:chExt cx="5943600" cy="1219200"/>
          </a:xfrm>
        </p:grpSpPr>
        <p:sp>
          <p:nvSpPr>
            <p:cNvPr id="18436" name="Rectangle 4"/>
            <p:cNvSpPr>
              <a:spLocks noChangeArrowheads="1"/>
            </p:cNvSpPr>
            <p:nvPr/>
          </p:nvSpPr>
          <p:spPr bwMode="auto">
            <a:xfrm>
              <a:off x="1490003" y="2542736"/>
              <a:ext cx="1143000" cy="1219200"/>
            </a:xfrm>
            <a:prstGeom prst="rect">
              <a:avLst/>
            </a:prstGeom>
            <a:solidFill>
              <a:srgbClr val="00CCFF">
                <a:alpha val="2901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1" lang="zh-CN" altLang="en-US" sz="2800" b="1" dirty="0">
                  <a:latin typeface="Times New Roman" charset="0"/>
                </a:rPr>
                <a:t>用户</a:t>
              </a:r>
            </a:p>
          </p:txBody>
        </p:sp>
        <p:sp>
          <p:nvSpPr>
            <p:cNvPr id="18437" name="Rectangle 5"/>
            <p:cNvSpPr>
              <a:spLocks noChangeArrowheads="1"/>
            </p:cNvSpPr>
            <p:nvPr/>
          </p:nvSpPr>
          <p:spPr bwMode="auto">
            <a:xfrm>
              <a:off x="6214403" y="2542736"/>
              <a:ext cx="1219200" cy="1219200"/>
            </a:xfrm>
            <a:prstGeom prst="rect">
              <a:avLst/>
            </a:prstGeom>
            <a:solidFill>
              <a:srgbClr val="00CCFF">
                <a:alpha val="2901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1" lang="zh-CN" altLang="en-US" sz="2800" b="1">
                  <a:latin typeface="Times New Roman" charset="0"/>
                </a:rPr>
                <a:t>计算机</a:t>
              </a:r>
            </a:p>
          </p:txBody>
        </p:sp>
        <p:sp>
          <p:nvSpPr>
            <p:cNvPr id="18438" name="Oval 6"/>
            <p:cNvSpPr>
              <a:spLocks noChangeArrowheads="1"/>
            </p:cNvSpPr>
            <p:nvPr/>
          </p:nvSpPr>
          <p:spPr bwMode="auto">
            <a:xfrm>
              <a:off x="3699803" y="2695136"/>
              <a:ext cx="1295400" cy="762000"/>
            </a:xfrm>
            <a:prstGeom prst="ellipse">
              <a:avLst/>
            </a:prstGeom>
            <a:solidFill>
              <a:srgbClr val="00CCFF">
                <a:alpha val="2901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1" lang="en-US" altLang="zh-CN" sz="2800" b="1">
                  <a:latin typeface="Times New Roman" charset="0"/>
                </a:rPr>
                <a:t>OS</a:t>
              </a:r>
            </a:p>
          </p:txBody>
        </p:sp>
        <p:sp>
          <p:nvSpPr>
            <p:cNvPr id="18439" name="AutoShape 7"/>
            <p:cNvSpPr>
              <a:spLocks noChangeArrowheads="1"/>
            </p:cNvSpPr>
            <p:nvPr/>
          </p:nvSpPr>
          <p:spPr bwMode="auto">
            <a:xfrm>
              <a:off x="2633003" y="2923736"/>
              <a:ext cx="1066800" cy="228600"/>
            </a:xfrm>
            <a:prstGeom prst="leftRightArrow">
              <a:avLst>
                <a:gd name="adj1" fmla="val 50000"/>
                <a:gd name="adj2" fmla="val 93333"/>
              </a:avLst>
            </a:prstGeom>
            <a:solidFill>
              <a:srgbClr val="00CCFF">
                <a:alpha val="2901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800"/>
            </a:p>
          </p:txBody>
        </p:sp>
        <p:sp>
          <p:nvSpPr>
            <p:cNvPr id="18440" name="AutoShape 8"/>
            <p:cNvSpPr>
              <a:spLocks noChangeArrowheads="1"/>
            </p:cNvSpPr>
            <p:nvPr/>
          </p:nvSpPr>
          <p:spPr bwMode="auto">
            <a:xfrm>
              <a:off x="4995203" y="2923736"/>
              <a:ext cx="1219200" cy="228600"/>
            </a:xfrm>
            <a:prstGeom prst="leftRightArrow">
              <a:avLst>
                <a:gd name="adj1" fmla="val 50000"/>
                <a:gd name="adj2" fmla="val 106667"/>
              </a:avLst>
            </a:prstGeom>
            <a:solidFill>
              <a:srgbClr val="00CCFF">
                <a:alpha val="2901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800"/>
            </a:p>
          </p:txBody>
        </p:sp>
      </p:grpSp>
      <p:sp>
        <p:nvSpPr>
          <p:cNvPr id="98313" name="Text Box 9"/>
          <p:cNvSpPr txBox="1">
            <a:spLocks noChangeArrowheads="1"/>
          </p:cNvSpPr>
          <p:nvPr/>
        </p:nvSpPr>
        <p:spPr bwMode="auto">
          <a:xfrm>
            <a:off x="2149685" y="4995204"/>
            <a:ext cx="488696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FF0000"/>
                </a:solidFill>
              </a:rPr>
              <a:t>OS</a:t>
            </a:r>
            <a:r>
              <a:rPr lang="zh-CN" altLang="en-US" b="1" dirty="0">
                <a:solidFill>
                  <a:srgbClr val="FF0000"/>
                </a:solidFill>
              </a:rPr>
              <a:t>是计算机系统的灵魂！</a:t>
            </a:r>
          </a:p>
        </p:txBody>
      </p:sp>
    </p:spTree>
    <p:extLst>
      <p:ext uri="{BB962C8B-B14F-4D97-AF65-F5344CB8AC3E}">
        <p14:creationId xmlns:p14="http://schemas.microsoft.com/office/powerpoint/2010/main" val="209955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8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40531" y="1141447"/>
            <a:ext cx="8229600" cy="38862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操作系统定义（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Operating System, OS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操作系统是位于硬件层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(HAL)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之上，所有其它系统软件层之下的一个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系统软件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，使得管理系统中的各种软件和硬件资源得以充分利用，方便用户使用计算机系统。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57300" y="322263"/>
            <a:ext cx="7886700" cy="1325562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其它定义（汤 第三版）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35D78F36-7179-CC4B-B0E2-57CE591FC1AA}"/>
              </a:ext>
            </a:extLst>
          </p:cNvPr>
          <p:cNvGrpSpPr>
            <a:grpSpLocks/>
          </p:cNvGrpSpPr>
          <p:nvPr/>
        </p:nvGrpSpPr>
        <p:grpSpPr bwMode="auto">
          <a:xfrm>
            <a:off x="1333500" y="3644899"/>
            <a:ext cx="6477000" cy="2525747"/>
            <a:chOff x="1056" y="2208"/>
            <a:chExt cx="4080" cy="1680"/>
          </a:xfrm>
        </p:grpSpPr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21FC142F-E7AA-7047-B02C-5D714946C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208"/>
              <a:ext cx="4080" cy="16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kumimoji="1" lang="zh-CN" altLang="zh-CN" sz="2400" b="1">
                <a:solidFill>
                  <a:schemeClr val="bg1"/>
                </a:solidFill>
                <a:latin typeface="Times New Roman" charset="0"/>
              </a:endParaRPr>
            </a:p>
          </p:txBody>
        </p:sp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EAD26CC5-33BB-3C4C-90F8-9AFD98C95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3792" cy="11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kumimoji="1" lang="zh-CN" altLang="zh-CN" sz="2400" b="1">
                <a:latin typeface="Times New Roman" charset="0"/>
              </a:endParaRPr>
            </a:p>
          </p:txBody>
        </p: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71956208-3D99-7245-8624-EDC6D06DC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168"/>
              <a:ext cx="3216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kumimoji="1" lang="zh-CN" altLang="zh-CN" sz="2400" b="1">
                <a:latin typeface="Times New Roman" charset="0"/>
              </a:endParaRPr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60D8EB3B-E342-CE4C-A6D8-0F1BE67CF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3552"/>
              <a:ext cx="2784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1" lang="zh-CN" altLang="en-US" sz="2400" b="1" dirty="0">
                  <a:latin typeface="Times New Roman" charset="0"/>
                </a:rPr>
                <a:t>硬件（</a:t>
              </a:r>
              <a:r>
                <a:rPr kumimoji="1" lang="en-US" altLang="zh-CN" sz="2400" b="1" dirty="0">
                  <a:latin typeface="Times New Roman" charset="0"/>
                </a:rPr>
                <a:t>HAL</a:t>
              </a:r>
              <a:r>
                <a:rPr kumimoji="1" lang="zh-CN" altLang="en-US" sz="2400" b="1" dirty="0">
                  <a:latin typeface="Times New Roman" charset="0"/>
                </a:rPr>
                <a:t>）</a:t>
              </a:r>
            </a:p>
          </p:txBody>
        </p:sp>
        <p:sp>
          <p:nvSpPr>
            <p:cNvPr id="9" name="Text Box 11">
              <a:extLst>
                <a:ext uri="{FF2B5EF4-FFF2-40B4-BE49-F238E27FC236}">
                  <a16:creationId xmlns:a16="http://schemas.microsoft.com/office/drawing/2014/main" id="{C8704D7C-40C3-A144-8C94-DD57BE908B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3216"/>
              <a:ext cx="3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1" lang="en-US" altLang="zh-CN" sz="2400" b="1">
                  <a:latin typeface="Times New Roman" charset="0"/>
                </a:rPr>
                <a:t>OS</a:t>
              </a:r>
            </a:p>
          </p:txBody>
        </p:sp>
        <p:sp>
          <p:nvSpPr>
            <p:cNvPr id="10" name="Text Box 12">
              <a:extLst>
                <a:ext uri="{FF2B5EF4-FFF2-40B4-BE49-F238E27FC236}">
                  <a16:creationId xmlns:a16="http://schemas.microsoft.com/office/drawing/2014/main" id="{DC939CF9-5406-E545-B487-2934B07235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2797"/>
              <a:ext cx="1467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1" lang="zh-CN" altLang="en-US" sz="2400" b="1" dirty="0">
                  <a:latin typeface="Times New Roman" charset="0"/>
                </a:rPr>
                <a:t>其它系统软件层</a:t>
              </a:r>
            </a:p>
          </p:txBody>
        </p:sp>
        <p:sp>
          <p:nvSpPr>
            <p:cNvPr id="11" name="Text Box 13">
              <a:extLst>
                <a:ext uri="{FF2B5EF4-FFF2-40B4-BE49-F238E27FC236}">
                  <a16:creationId xmlns:a16="http://schemas.microsoft.com/office/drawing/2014/main" id="{55145338-D92E-D448-89F9-2B5EDC64DF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2304"/>
              <a:ext cx="10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1" lang="zh-CN" altLang="en-US" sz="2400" b="1">
                  <a:latin typeface="Times New Roman" charset="0"/>
                </a:rPr>
                <a:t>应用软件层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5454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845107" y="1944860"/>
            <a:ext cx="7136550" cy="3960640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900"/>
              </a:spcBef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操作系统的目标和作用</a:t>
            </a:r>
          </a:p>
          <a:p>
            <a:pPr marL="0" indent="0">
              <a:lnSpc>
                <a:spcPct val="150000"/>
              </a:lnSpc>
              <a:spcBef>
                <a:spcPts val="900"/>
              </a:spcBef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操作系统的发展过程</a:t>
            </a:r>
          </a:p>
          <a:p>
            <a:pPr marL="0" indent="0">
              <a:lnSpc>
                <a:spcPct val="150000"/>
              </a:lnSpc>
              <a:spcBef>
                <a:spcPts val="900"/>
              </a:spcBef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操作系统的基本特征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900"/>
              </a:spcBef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操作系统的主要功能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900"/>
              </a:spcBef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操作系统的结构设计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02266" y="298450"/>
            <a:ext cx="4806421" cy="7016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操作系统引论</a:t>
            </a:r>
          </a:p>
        </p:txBody>
      </p:sp>
    </p:spTree>
    <p:extLst>
      <p:ext uri="{BB962C8B-B14F-4D97-AF65-F5344CB8AC3E}">
        <p14:creationId xmlns:p14="http://schemas.microsoft.com/office/powerpoint/2010/main" val="1326804043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07482" y="1478469"/>
            <a:ext cx="8316924" cy="3132348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Aft>
                <a:spcPct val="2000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方便性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操作系统使计算机更易于使用。</a:t>
            </a:r>
          </a:p>
          <a:p>
            <a:pPr marL="0" indent="0">
              <a:lnSpc>
                <a:spcPct val="110000"/>
              </a:lnSpc>
              <a:spcAft>
                <a:spcPct val="2000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有效性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操作系统允许以更有效的方式使用计算机系统资源。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00038" lvl="1" indent="0">
              <a:lnSpc>
                <a:spcPct val="110000"/>
              </a:lnSpc>
              <a:spcAft>
                <a:spcPct val="2000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提高系统资源利用率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00038" lvl="1" indent="0">
              <a:lnSpc>
                <a:spcPct val="110000"/>
              </a:lnSpc>
              <a:spcAft>
                <a:spcPct val="2000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提高系统的吞吐量</a:t>
            </a:r>
          </a:p>
          <a:p>
            <a:pPr marL="0" indent="0">
              <a:lnSpc>
                <a:spcPct val="110000"/>
              </a:lnSpc>
              <a:spcAft>
                <a:spcPct val="2000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可扩展性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在操作系统中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允许有效地开发，测试和引进新的系统功能。</a:t>
            </a:r>
          </a:p>
          <a:p>
            <a:pPr marL="0" indent="0">
              <a:lnSpc>
                <a:spcPct val="110000"/>
              </a:lnSpc>
              <a:spcAft>
                <a:spcPct val="2000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开放性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实现应用程序的可移植性和互操作性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要求具有统一的开放的环境。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68400" y="269875"/>
            <a:ext cx="4800600" cy="7032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1.1.1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操作系统的目标</a:t>
            </a:r>
          </a:p>
        </p:txBody>
      </p:sp>
      <p:sp>
        <p:nvSpPr>
          <p:cNvPr id="2" name="爆炸形 2 1"/>
          <p:cNvSpPr/>
          <p:nvPr/>
        </p:nvSpPr>
        <p:spPr>
          <a:xfrm>
            <a:off x="6376020" y="2477309"/>
            <a:ext cx="2602727" cy="1499779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3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这两个目标最重要</a:t>
            </a:r>
          </a:p>
        </p:txBody>
      </p:sp>
    </p:spTree>
    <p:extLst>
      <p:ext uri="{BB962C8B-B14F-4D97-AF65-F5344CB8AC3E}">
        <p14:creationId xmlns:p14="http://schemas.microsoft.com/office/powerpoint/2010/main" val="12378245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5" name="Rectangle 3">
            <a:extLst>
              <a:ext uri="{FF2B5EF4-FFF2-40B4-BE49-F238E27FC236}">
                <a16:creationId xmlns:a16="http://schemas.microsoft.com/office/drawing/2014/main" id="{0B77369D-BD74-664E-A2DF-E1F589306F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57400"/>
            <a:ext cx="7200900" cy="272175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操作系统课程是计算机教育的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必修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计算机专业的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核心课程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计算机技术开发的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理论基础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计算机相关专业的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考研科目</a:t>
            </a:r>
          </a:p>
        </p:txBody>
      </p:sp>
      <p:sp>
        <p:nvSpPr>
          <p:cNvPr id="6147" name="Rectangle 4">
            <a:extLst>
              <a:ext uri="{FF2B5EF4-FFF2-40B4-BE49-F238E27FC236}">
                <a16:creationId xmlns:a16="http://schemas.microsoft.com/office/drawing/2014/main" id="{B14E1839-8AD5-3C4B-94A1-4422A83030D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11288" y="266700"/>
            <a:ext cx="7732712" cy="630238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课程介绍</a:t>
            </a:r>
          </a:p>
        </p:txBody>
      </p:sp>
    </p:spTree>
    <p:extLst>
      <p:ext uri="{BB962C8B-B14F-4D97-AF65-F5344CB8AC3E}">
        <p14:creationId xmlns:p14="http://schemas.microsoft.com/office/powerpoint/2010/main" val="546851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连接符 43"/>
          <p:cNvCxnSpPr/>
          <p:nvPr/>
        </p:nvCxnSpPr>
        <p:spPr>
          <a:xfrm rot="5400000" flipH="1" flipV="1">
            <a:off x="5674996" y="4264105"/>
            <a:ext cx="750094" cy="0"/>
          </a:xfrm>
          <a:prstGeom prst="line">
            <a:avLst/>
          </a:prstGeom>
          <a:ln w="101600" cmpd="thinThick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rot="5400000" flipH="1" flipV="1">
            <a:off x="4549855" y="4264105"/>
            <a:ext cx="750094" cy="0"/>
          </a:xfrm>
          <a:prstGeom prst="line">
            <a:avLst/>
          </a:prstGeom>
          <a:ln w="101600" cmpd="thinThick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rot="5400000" flipH="1" flipV="1">
            <a:off x="3424715" y="4264105"/>
            <a:ext cx="750094" cy="0"/>
          </a:xfrm>
          <a:prstGeom prst="line">
            <a:avLst/>
          </a:prstGeom>
          <a:ln w="101600" cmpd="thinThick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rot="5400000" flipH="1" flipV="1">
            <a:off x="2299574" y="4264105"/>
            <a:ext cx="750094" cy="0"/>
          </a:xfrm>
          <a:prstGeom prst="line">
            <a:avLst/>
          </a:prstGeom>
          <a:ln w="101600" cmpd="thinThick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20830" y="293688"/>
            <a:ext cx="5051369" cy="70326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补充：计算机硬件介绍</a:t>
            </a:r>
          </a:p>
        </p:txBody>
      </p:sp>
      <p:sp>
        <p:nvSpPr>
          <p:cNvPr id="7" name="矩形 6"/>
          <p:cNvSpPr/>
          <p:nvPr/>
        </p:nvSpPr>
        <p:spPr>
          <a:xfrm>
            <a:off x="1120831" y="3299699"/>
            <a:ext cx="910835" cy="6429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仿宋" pitchFamily="49" charset="-122"/>
                <a:ea typeface="仿宋" pitchFamily="49" charset="-122"/>
              </a:rPr>
              <a:t>CPU</a:t>
            </a:r>
          </a:p>
          <a:p>
            <a:pPr algn="ctr" eaLnBrk="1" hangingPunct="1">
              <a:defRPr/>
            </a:pPr>
            <a:endParaRPr lang="zh-CN" altLang="en-US" sz="1600" b="1" dirty="0">
              <a:solidFill>
                <a:schemeClr val="bg1"/>
              </a:solidFill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45980" y="3299699"/>
            <a:ext cx="910835" cy="6429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仿宋" pitchFamily="49" charset="-122"/>
                <a:ea typeface="仿宋" pitchFamily="49" charset="-122"/>
              </a:rPr>
              <a:t>存储器</a:t>
            </a:r>
          </a:p>
        </p:txBody>
      </p:sp>
      <p:sp>
        <p:nvSpPr>
          <p:cNvPr id="9" name="矩形 8"/>
          <p:cNvSpPr/>
          <p:nvPr/>
        </p:nvSpPr>
        <p:spPr>
          <a:xfrm>
            <a:off x="3371128" y="3299699"/>
            <a:ext cx="910835" cy="6429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仿宋" pitchFamily="49" charset="-122"/>
                <a:ea typeface="仿宋" pitchFamily="49" charset="-122"/>
              </a:rPr>
              <a:t>视频</a:t>
            </a:r>
            <a:endParaRPr lang="en-US" altLang="zh-CN" sz="1600" b="1" dirty="0">
              <a:solidFill>
                <a:schemeClr val="bg1"/>
              </a:solidFill>
              <a:latin typeface="仿宋" pitchFamily="49" charset="-122"/>
              <a:ea typeface="仿宋" pitchFamily="49" charset="-122"/>
            </a:endParaRPr>
          </a:p>
          <a:p>
            <a:pPr algn="ctr" eaLnBrk="1" hangingPunct="1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仿宋" pitchFamily="49" charset="-122"/>
                <a:ea typeface="仿宋" pitchFamily="49" charset="-122"/>
              </a:rPr>
              <a:t>控制器</a:t>
            </a:r>
          </a:p>
        </p:txBody>
      </p:sp>
      <p:sp>
        <p:nvSpPr>
          <p:cNvPr id="10" name="矩形 9"/>
          <p:cNvSpPr/>
          <p:nvPr/>
        </p:nvSpPr>
        <p:spPr>
          <a:xfrm>
            <a:off x="4496277" y="3299699"/>
            <a:ext cx="910835" cy="6429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仿宋" pitchFamily="49" charset="-122"/>
                <a:ea typeface="仿宋" pitchFamily="49" charset="-122"/>
              </a:rPr>
              <a:t>键盘</a:t>
            </a:r>
            <a:endParaRPr lang="en-US" altLang="zh-CN" sz="1600" b="1" dirty="0">
              <a:solidFill>
                <a:schemeClr val="bg1"/>
              </a:solidFill>
              <a:latin typeface="仿宋" pitchFamily="49" charset="-122"/>
              <a:ea typeface="仿宋" pitchFamily="49" charset="-122"/>
            </a:endParaRPr>
          </a:p>
          <a:p>
            <a:pPr algn="ctr" eaLnBrk="1" hangingPunct="1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仿宋" pitchFamily="49" charset="-122"/>
                <a:ea typeface="仿宋" pitchFamily="49" charset="-122"/>
              </a:rPr>
              <a:t>控制器</a:t>
            </a:r>
          </a:p>
        </p:txBody>
      </p:sp>
      <p:sp>
        <p:nvSpPr>
          <p:cNvPr id="11" name="矩形 10"/>
          <p:cNvSpPr/>
          <p:nvPr/>
        </p:nvSpPr>
        <p:spPr>
          <a:xfrm>
            <a:off x="5621425" y="3299699"/>
            <a:ext cx="910835" cy="6429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仿宋" pitchFamily="49" charset="-122"/>
                <a:ea typeface="仿宋" pitchFamily="49" charset="-122"/>
              </a:rPr>
              <a:t>USB</a:t>
            </a:r>
          </a:p>
          <a:p>
            <a:pPr algn="ctr" eaLnBrk="1" hangingPunct="1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仿宋" pitchFamily="49" charset="-122"/>
                <a:ea typeface="仿宋" pitchFamily="49" charset="-122"/>
              </a:rPr>
              <a:t>控制器</a:t>
            </a:r>
          </a:p>
        </p:txBody>
      </p:sp>
      <p:sp>
        <p:nvSpPr>
          <p:cNvPr id="12" name="矩形 11"/>
          <p:cNvSpPr/>
          <p:nvPr/>
        </p:nvSpPr>
        <p:spPr>
          <a:xfrm>
            <a:off x="6746550" y="3299699"/>
            <a:ext cx="910835" cy="6429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仿宋" pitchFamily="49" charset="-122"/>
                <a:ea typeface="仿宋" pitchFamily="49" charset="-122"/>
              </a:rPr>
              <a:t>硬盘</a:t>
            </a:r>
            <a:endParaRPr lang="en-US" altLang="zh-CN" sz="1600" b="1" dirty="0">
              <a:solidFill>
                <a:schemeClr val="bg1"/>
              </a:solidFill>
              <a:latin typeface="仿宋" pitchFamily="49" charset="-122"/>
              <a:ea typeface="仿宋" pitchFamily="49" charset="-122"/>
            </a:endParaRPr>
          </a:p>
          <a:p>
            <a:pPr algn="ctr" eaLnBrk="1" hangingPunct="1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仿宋" pitchFamily="49" charset="-122"/>
                <a:ea typeface="仿宋" pitchFamily="49" charset="-122"/>
              </a:rPr>
              <a:t>控制器</a:t>
            </a:r>
          </a:p>
        </p:txBody>
      </p:sp>
      <p:sp>
        <p:nvSpPr>
          <p:cNvPr id="13" name="矩形 12"/>
          <p:cNvSpPr/>
          <p:nvPr/>
        </p:nvSpPr>
        <p:spPr>
          <a:xfrm>
            <a:off x="1281590" y="3674745"/>
            <a:ext cx="589360" cy="26789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itchFamily="49" charset="-122"/>
                <a:ea typeface="仿宋" pitchFamily="49" charset="-122"/>
              </a:rPr>
              <a:t>MMU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22554" name="Picture 4" descr="C:\Users\rly\AppData\Local\Microsoft\Windows\Temporary Internet Files\Content.IE5\CHTOD8XG\MC900056468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318" y="2174557"/>
            <a:ext cx="1045369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直接连接符 19"/>
          <p:cNvCxnSpPr/>
          <p:nvPr/>
        </p:nvCxnSpPr>
        <p:spPr>
          <a:xfrm rot="16200000" flipH="1">
            <a:off x="4657011" y="2978230"/>
            <a:ext cx="64293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556" name="Picture 5" descr="C:\Users\rly\AppData\Local\Microsoft\Windows\Temporary Internet Files\Content.IE5\CHTOD8XG\MC900285770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418" y="2013823"/>
            <a:ext cx="910828" cy="727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直接连接符 27"/>
          <p:cNvCxnSpPr/>
          <p:nvPr/>
        </p:nvCxnSpPr>
        <p:spPr>
          <a:xfrm rot="16200000" flipH="1">
            <a:off x="6907292" y="2978230"/>
            <a:ext cx="64293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558" name="Picture 6" descr="C:\Users\rly\AppData\Local\Microsoft\Windows\Temporary Internet Files\Content.IE5\WJNLXC13\MC900307609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661" y="2067402"/>
            <a:ext cx="794147" cy="664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直接连接符 30"/>
          <p:cNvCxnSpPr/>
          <p:nvPr/>
        </p:nvCxnSpPr>
        <p:spPr>
          <a:xfrm rot="16200000" flipH="1">
            <a:off x="5728573" y="2978230"/>
            <a:ext cx="64293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560" name="Picture 7" descr="C:\Users\rly\AppData\Local\Microsoft\Windows\Temporary Internet Files\Content.IE5\VOF27OP8\MC900431619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871" y="1960246"/>
            <a:ext cx="803672" cy="803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直接连接符 32"/>
          <p:cNvCxnSpPr/>
          <p:nvPr/>
        </p:nvCxnSpPr>
        <p:spPr>
          <a:xfrm rot="16200000" flipH="1">
            <a:off x="3478292" y="2978230"/>
            <a:ext cx="64293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562" name="TextBox 33"/>
          <p:cNvSpPr txBox="1">
            <a:spLocks noChangeArrowheads="1"/>
          </p:cNvSpPr>
          <p:nvPr/>
        </p:nvSpPr>
        <p:spPr bwMode="auto">
          <a:xfrm>
            <a:off x="3531871" y="1692355"/>
            <a:ext cx="70403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50" b="0">
                <a:latin typeface="仿宋" panose="02010609060101010101" pitchFamily="49" charset="-122"/>
                <a:ea typeface="仿宋" panose="02010609060101010101" pitchFamily="49" charset="-122"/>
              </a:rPr>
              <a:t>显示器</a:t>
            </a:r>
          </a:p>
        </p:txBody>
      </p:sp>
      <p:sp>
        <p:nvSpPr>
          <p:cNvPr id="22563" name="TextBox 34"/>
          <p:cNvSpPr txBox="1">
            <a:spLocks noChangeArrowheads="1"/>
          </p:cNvSpPr>
          <p:nvPr/>
        </p:nvSpPr>
        <p:spPr bwMode="auto">
          <a:xfrm>
            <a:off x="4549855" y="1692355"/>
            <a:ext cx="53091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50" b="0">
                <a:latin typeface="仿宋" panose="02010609060101010101" pitchFamily="49" charset="-122"/>
                <a:ea typeface="仿宋" panose="02010609060101010101" pitchFamily="49" charset="-122"/>
              </a:rPr>
              <a:t>键盘</a:t>
            </a:r>
          </a:p>
        </p:txBody>
      </p:sp>
      <p:sp>
        <p:nvSpPr>
          <p:cNvPr id="22564" name="TextBox 35"/>
          <p:cNvSpPr txBox="1">
            <a:spLocks noChangeArrowheads="1"/>
          </p:cNvSpPr>
          <p:nvPr/>
        </p:nvSpPr>
        <p:spPr bwMode="auto">
          <a:xfrm>
            <a:off x="5674996" y="1692355"/>
            <a:ext cx="96372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350" b="0">
                <a:latin typeface="仿宋" panose="02010609060101010101" pitchFamily="49" charset="-122"/>
                <a:ea typeface="仿宋" panose="02010609060101010101" pitchFamily="49" charset="-122"/>
              </a:rPr>
              <a:t>USB</a:t>
            </a:r>
            <a:r>
              <a:rPr lang="zh-CN" altLang="en-US" sz="1350" b="0">
                <a:latin typeface="仿宋" panose="02010609060101010101" pitchFamily="49" charset="-122"/>
                <a:ea typeface="仿宋" panose="02010609060101010101" pitchFamily="49" charset="-122"/>
              </a:rPr>
              <a:t>打印机</a:t>
            </a:r>
          </a:p>
        </p:txBody>
      </p:sp>
      <p:sp>
        <p:nvSpPr>
          <p:cNvPr id="22565" name="TextBox 36"/>
          <p:cNvSpPr txBox="1">
            <a:spLocks noChangeArrowheads="1"/>
          </p:cNvSpPr>
          <p:nvPr/>
        </p:nvSpPr>
        <p:spPr bwMode="auto">
          <a:xfrm>
            <a:off x="6907294" y="1585199"/>
            <a:ext cx="70403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50" b="0">
                <a:latin typeface="仿宋" panose="02010609060101010101" pitchFamily="49" charset="-122"/>
                <a:ea typeface="仿宋" panose="02010609060101010101" pitchFamily="49" charset="-122"/>
              </a:rPr>
              <a:t>硬盘</a:t>
            </a:r>
            <a:endParaRPr lang="en-US" altLang="zh-CN" sz="1350" b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50" b="0">
                <a:latin typeface="仿宋" panose="02010609060101010101" pitchFamily="49" charset="-122"/>
                <a:ea typeface="仿宋" panose="02010609060101010101" pitchFamily="49" charset="-122"/>
              </a:rPr>
              <a:t>驱动器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1549481" y="4639151"/>
            <a:ext cx="5679281" cy="0"/>
          </a:xfrm>
          <a:prstGeom prst="line">
            <a:avLst/>
          </a:prstGeom>
          <a:ln w="101600" cmpd="thinThick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rot="5400000" flipH="1" flipV="1">
            <a:off x="6853715" y="4264105"/>
            <a:ext cx="750094" cy="0"/>
          </a:xfrm>
          <a:prstGeom prst="line">
            <a:avLst/>
          </a:prstGeom>
          <a:ln w="101600" cmpd="thinThick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rot="5400000" flipH="1" flipV="1">
            <a:off x="1174434" y="4264105"/>
            <a:ext cx="750094" cy="0"/>
          </a:xfrm>
          <a:prstGeom prst="line">
            <a:avLst/>
          </a:prstGeom>
          <a:ln w="101600" cmpd="thickThin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569" name="TextBox 48"/>
          <p:cNvSpPr txBox="1">
            <a:spLocks noChangeArrowheads="1"/>
          </p:cNvSpPr>
          <p:nvPr/>
        </p:nvSpPr>
        <p:spPr bwMode="auto">
          <a:xfrm>
            <a:off x="6342478" y="4639151"/>
            <a:ext cx="5950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0" dirty="0">
                <a:latin typeface="仿宋" panose="02010609060101010101" pitchFamily="49" charset="-122"/>
                <a:ea typeface="仿宋" panose="02010609060101010101" pitchFamily="49" charset="-122"/>
              </a:rPr>
              <a:t>总线</a:t>
            </a:r>
          </a:p>
        </p:txBody>
      </p:sp>
      <p:sp>
        <p:nvSpPr>
          <p:cNvPr id="22570" name="TextBox 49"/>
          <p:cNvSpPr txBox="1">
            <a:spLocks noChangeArrowheads="1"/>
          </p:cNvSpPr>
          <p:nvPr/>
        </p:nvSpPr>
        <p:spPr bwMode="auto">
          <a:xfrm>
            <a:off x="3220746" y="5426862"/>
            <a:ext cx="30235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个人计算机中的一些部件</a:t>
            </a:r>
          </a:p>
        </p:txBody>
      </p:sp>
    </p:spTree>
    <p:extLst>
      <p:ext uri="{BB962C8B-B14F-4D97-AF65-F5344CB8AC3E}">
        <p14:creationId xmlns:p14="http://schemas.microsoft.com/office/powerpoint/2010/main" val="144332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Rectangle 2051"/>
          <p:cNvSpPr>
            <a:spLocks noGrp="1" noChangeArrowheads="1"/>
          </p:cNvSpPr>
          <p:nvPr>
            <p:ph idx="1"/>
          </p:nvPr>
        </p:nvSpPr>
        <p:spPr>
          <a:xfrm>
            <a:off x="439409" y="1184565"/>
            <a:ext cx="8262918" cy="3597884"/>
          </a:xfrm>
        </p:spPr>
        <p:txBody>
          <a:bodyPr/>
          <a:lstStyle/>
          <a:p>
            <a:pPr marL="685800" lvl="1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作为用户与计算机硬件系统之间的接口</a:t>
            </a: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计算机用户需要的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用户命令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：由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实现的所有用户命令所构成的集合常被人们称为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Interface(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用户接口</a:t>
            </a:r>
            <a:r>
              <a:rPr lang="en-US" altLang="zh-CN" sz="24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；有时也称为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命令接口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898525" lvl="1" indent="-223838" eaLnBrk="1" hangingPunct="1">
              <a:lnSpc>
                <a:spcPct val="120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命令的表示形式：</a:t>
            </a:r>
          </a:p>
          <a:p>
            <a:pPr marL="898525" lvl="1" indent="-223838" eaLnBrk="1" hangingPunct="1">
              <a:lnSpc>
                <a:spcPct val="120000"/>
              </a:lnSpc>
              <a:spcBef>
                <a:spcPts val="0"/>
              </a:spcBef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字符形式：较灵活但因繁琐而难记； </a:t>
            </a:r>
          </a:p>
          <a:p>
            <a:pPr marL="898525" lvl="1" indent="-223838" eaLnBrk="1" hangingPunct="1">
              <a:lnSpc>
                <a:spcPct val="120000"/>
              </a:lnSpc>
              <a:spcBef>
                <a:spcPts val="0"/>
              </a:spcBef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菜单形式：试图在字符终端上提供友好的用户界面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98525" lvl="1" indent="-223838" eaLnBrk="1" hangingPunct="1">
              <a:lnSpc>
                <a:spcPct val="120000"/>
              </a:lnSpc>
              <a:spcBef>
                <a:spcPts val="0"/>
              </a:spcBef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图形形式：因直观而易记但不灵活。</a:t>
            </a: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●应用软件需要的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 Call(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系统调用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实现的所有系统调用所构成的集合被人们称为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程序接口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应用编程接口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pplication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rogramming 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nterface,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defRPr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5" name="Rectangle 2"/>
          <p:cNvSpPr txBox="1">
            <a:spLocks noChangeArrowheads="1"/>
          </p:cNvSpPr>
          <p:nvPr/>
        </p:nvSpPr>
        <p:spPr bwMode="auto">
          <a:xfrm>
            <a:off x="0" y="215340"/>
            <a:ext cx="5450681" cy="73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eaLnBrk="1" hangingPunct="1">
              <a:defRPr sz="4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ctr" eaLnBrk="1" hangingPunct="1">
              <a:defRPr sz="4400">
                <a:latin typeface="Calibri" pitchFamily="34" charset="0"/>
                <a:ea typeface="宋体" charset="-122"/>
              </a:defRPr>
            </a:lvl2pPr>
            <a:lvl3pPr algn="ctr" eaLnBrk="1" hangingPunct="1">
              <a:defRPr sz="4400">
                <a:latin typeface="Calibri" pitchFamily="34" charset="0"/>
                <a:ea typeface="宋体" charset="-122"/>
              </a:defRPr>
            </a:lvl3pPr>
            <a:lvl4pPr algn="ctr" eaLnBrk="1" hangingPunct="1">
              <a:defRPr sz="4400">
                <a:latin typeface="Calibri" pitchFamily="34" charset="0"/>
                <a:ea typeface="宋体" charset="-122"/>
              </a:defRPr>
            </a:lvl4pPr>
            <a:lvl5pPr algn="ctr" eaLnBrk="1" hangingPunct="1">
              <a:defRPr sz="4400">
                <a:latin typeface="Calibri" pitchFamily="34" charset="0"/>
                <a:ea typeface="宋体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9pPr>
          </a:lstStyle>
          <a:p>
            <a:pPr>
              <a:defRPr/>
            </a:pPr>
            <a:r>
              <a:rPr lang="en-US" altLang="zh-CN" sz="32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1.1.2 OS</a:t>
            </a:r>
            <a:r>
              <a:rPr lang="zh-CN" altLang="en-US" sz="32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的作用</a:t>
            </a:r>
          </a:p>
        </p:txBody>
      </p:sp>
    </p:spTree>
    <p:extLst>
      <p:ext uri="{BB962C8B-B14F-4D97-AF65-F5344CB8AC3E}">
        <p14:creationId xmlns:p14="http://schemas.microsoft.com/office/powerpoint/2010/main" val="2110532466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852562" y="1418512"/>
            <a:ext cx="6373415" cy="432197"/>
          </a:xfrm>
        </p:spPr>
        <p:txBody>
          <a:bodyPr/>
          <a:lstStyle/>
          <a:p>
            <a:pPr marL="385763" indent="-385763">
              <a:buFont typeface="Calibri" panose="020F0502020204030204" pitchFamily="34" charset="0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楷体_GB2312"/>
              </a:rPr>
              <a:t>作为用户与计算机硬件系统之间的接口</a:t>
            </a:r>
          </a:p>
        </p:txBody>
      </p:sp>
      <p:sp>
        <p:nvSpPr>
          <p:cNvPr id="190468" name="Text Box 4"/>
          <p:cNvSpPr txBox="1">
            <a:spLocks noChangeArrowheads="1"/>
          </p:cNvSpPr>
          <p:nvPr/>
        </p:nvSpPr>
        <p:spPr bwMode="auto">
          <a:xfrm>
            <a:off x="2823379" y="5478064"/>
            <a:ext cx="25090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OS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作为接口的示意图</a:t>
            </a:r>
          </a:p>
        </p:txBody>
      </p:sp>
      <p:sp>
        <p:nvSpPr>
          <p:cNvPr id="190469" name="AutoShape 5"/>
          <p:cNvSpPr>
            <a:spLocks noChangeArrowheads="1"/>
          </p:cNvSpPr>
          <p:nvPr/>
        </p:nvSpPr>
        <p:spPr bwMode="auto">
          <a:xfrm>
            <a:off x="1764800" y="4561284"/>
            <a:ext cx="5237560" cy="6477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92D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计算机硬件</a:t>
            </a:r>
          </a:p>
        </p:txBody>
      </p:sp>
      <p:sp>
        <p:nvSpPr>
          <p:cNvPr id="190470" name="AutoShape 6"/>
          <p:cNvSpPr>
            <a:spLocks noChangeArrowheads="1"/>
          </p:cNvSpPr>
          <p:nvPr/>
        </p:nvSpPr>
        <p:spPr bwMode="auto">
          <a:xfrm>
            <a:off x="1764799" y="4129087"/>
            <a:ext cx="4319588" cy="594122"/>
          </a:xfrm>
          <a:prstGeom prst="cube">
            <a:avLst>
              <a:gd name="adj" fmla="val 25000"/>
            </a:avLst>
          </a:prstGeom>
          <a:solidFill>
            <a:srgbClr val="99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66FF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操作系统</a:t>
            </a:r>
          </a:p>
        </p:txBody>
      </p:sp>
      <p:sp>
        <p:nvSpPr>
          <p:cNvPr id="190471" name="AutoShape 7"/>
          <p:cNvSpPr>
            <a:spLocks noChangeArrowheads="1"/>
          </p:cNvSpPr>
          <p:nvPr/>
        </p:nvSpPr>
        <p:spPr bwMode="auto">
          <a:xfrm>
            <a:off x="1764799" y="3643314"/>
            <a:ext cx="3186113" cy="64889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系统调用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，命令，图标，窗口</a:t>
            </a:r>
          </a:p>
        </p:txBody>
      </p:sp>
      <p:sp>
        <p:nvSpPr>
          <p:cNvPr id="190472" name="AutoShape 8"/>
          <p:cNvSpPr>
            <a:spLocks noChangeArrowheads="1"/>
          </p:cNvSpPr>
          <p:nvPr/>
        </p:nvSpPr>
        <p:spPr bwMode="auto">
          <a:xfrm>
            <a:off x="1764799" y="3103959"/>
            <a:ext cx="2430066" cy="701279"/>
          </a:xfrm>
          <a:prstGeom prst="cube">
            <a:avLst>
              <a:gd name="adj" fmla="val 25000"/>
            </a:avLst>
          </a:prstGeom>
          <a:solidFill>
            <a:srgbClr val="DF830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应用程序及实用程序</a:t>
            </a:r>
          </a:p>
        </p:txBody>
      </p:sp>
      <p:sp>
        <p:nvSpPr>
          <p:cNvPr id="190473" name="AutoShape 9"/>
          <p:cNvSpPr>
            <a:spLocks noChangeArrowheads="1"/>
          </p:cNvSpPr>
          <p:nvPr/>
        </p:nvSpPr>
        <p:spPr bwMode="auto">
          <a:xfrm>
            <a:off x="5922462" y="2887267"/>
            <a:ext cx="972741" cy="75604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b="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系统</a:t>
            </a:r>
            <a:endParaRPr lang="en-US" altLang="zh-CN" sz="1800" b="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b="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设计者</a:t>
            </a:r>
          </a:p>
        </p:txBody>
      </p:sp>
      <p:sp>
        <p:nvSpPr>
          <p:cNvPr id="190474" name="Line 10"/>
          <p:cNvSpPr>
            <a:spLocks noChangeShapeType="1"/>
          </p:cNvSpPr>
          <p:nvPr/>
        </p:nvSpPr>
        <p:spPr bwMode="auto">
          <a:xfrm>
            <a:off x="6348706" y="3643314"/>
            <a:ext cx="0" cy="972740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0475" name="AutoShape 11"/>
          <p:cNvSpPr>
            <a:spLocks noChangeArrowheads="1"/>
          </p:cNvSpPr>
          <p:nvPr/>
        </p:nvSpPr>
        <p:spPr bwMode="auto">
          <a:xfrm>
            <a:off x="4302023" y="2293144"/>
            <a:ext cx="1296590" cy="75604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程序员</a:t>
            </a:r>
          </a:p>
        </p:txBody>
      </p:sp>
      <p:sp>
        <p:nvSpPr>
          <p:cNvPr id="190476" name="Line 12"/>
          <p:cNvSpPr>
            <a:spLocks noChangeShapeType="1"/>
          </p:cNvSpPr>
          <p:nvPr/>
        </p:nvSpPr>
        <p:spPr bwMode="auto">
          <a:xfrm>
            <a:off x="5221184" y="3049190"/>
            <a:ext cx="0" cy="1134666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0477" name="Line 13"/>
          <p:cNvSpPr>
            <a:spLocks noChangeShapeType="1"/>
          </p:cNvSpPr>
          <p:nvPr/>
        </p:nvSpPr>
        <p:spPr bwMode="auto">
          <a:xfrm>
            <a:off x="4518715" y="3049190"/>
            <a:ext cx="0" cy="648891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0478" name="AutoShape 14"/>
          <p:cNvSpPr>
            <a:spLocks noChangeArrowheads="1"/>
          </p:cNvSpPr>
          <p:nvPr/>
        </p:nvSpPr>
        <p:spPr bwMode="auto">
          <a:xfrm>
            <a:off x="2304154" y="2185989"/>
            <a:ext cx="972740" cy="43100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用户</a:t>
            </a:r>
          </a:p>
        </p:txBody>
      </p:sp>
      <p:sp>
        <p:nvSpPr>
          <p:cNvPr id="190479" name="Line 15"/>
          <p:cNvSpPr>
            <a:spLocks noChangeShapeType="1"/>
          </p:cNvSpPr>
          <p:nvPr/>
        </p:nvSpPr>
        <p:spPr bwMode="auto">
          <a:xfrm>
            <a:off x="2736349" y="2616995"/>
            <a:ext cx="0" cy="540544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135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5AF7993-765D-834C-89F3-E761C5D59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5340"/>
            <a:ext cx="5450681" cy="73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eaLnBrk="1" hangingPunct="1">
              <a:defRPr sz="4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ctr" eaLnBrk="1" hangingPunct="1">
              <a:defRPr sz="4400">
                <a:latin typeface="Calibri" pitchFamily="34" charset="0"/>
                <a:ea typeface="宋体" charset="-122"/>
              </a:defRPr>
            </a:lvl2pPr>
            <a:lvl3pPr algn="ctr" eaLnBrk="1" hangingPunct="1">
              <a:defRPr sz="4400">
                <a:latin typeface="Calibri" pitchFamily="34" charset="0"/>
                <a:ea typeface="宋体" charset="-122"/>
              </a:defRPr>
            </a:lvl3pPr>
            <a:lvl4pPr algn="ctr" eaLnBrk="1" hangingPunct="1">
              <a:defRPr sz="4400">
                <a:latin typeface="Calibri" pitchFamily="34" charset="0"/>
                <a:ea typeface="宋体" charset="-122"/>
              </a:defRPr>
            </a:lvl4pPr>
            <a:lvl5pPr algn="ctr" eaLnBrk="1" hangingPunct="1">
              <a:defRPr sz="4400">
                <a:latin typeface="Calibri" pitchFamily="34" charset="0"/>
                <a:ea typeface="宋体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9pPr>
          </a:lstStyle>
          <a:p>
            <a:pPr>
              <a:defRPr/>
            </a:pPr>
            <a:r>
              <a:rPr lang="en-US" altLang="zh-CN" sz="32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1.1.2 OS</a:t>
            </a:r>
            <a:r>
              <a:rPr lang="zh-CN" altLang="en-US" sz="32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的作用</a:t>
            </a:r>
          </a:p>
        </p:txBody>
      </p:sp>
    </p:spTree>
    <p:extLst>
      <p:ext uri="{BB962C8B-B14F-4D97-AF65-F5344CB8AC3E}">
        <p14:creationId xmlns:p14="http://schemas.microsoft.com/office/powerpoint/2010/main" val="1731758563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>
            <a:extLst>
              <a:ext uri="{FF2B5EF4-FFF2-40B4-BE49-F238E27FC236}">
                <a16:creationId xmlns:a16="http://schemas.microsoft.com/office/drawing/2014/main" id="{13E61D7F-D365-4BBD-9B8C-D61C3DF743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34400" cy="676275"/>
          </a:xfrm>
        </p:spPr>
        <p:txBody>
          <a:bodyPr/>
          <a:lstStyle/>
          <a:p>
            <a:r>
              <a:rPr lang="zh-CN" altLang="en-US" dirty="0"/>
              <a:t>命令行</a:t>
            </a:r>
            <a:endParaRPr lang="en-US" altLang="zh-CN" dirty="0"/>
          </a:p>
        </p:txBody>
      </p:sp>
      <p:pic>
        <p:nvPicPr>
          <p:cNvPr id="386058" name="Picture 10">
            <a:extLst>
              <a:ext uri="{FF2B5EF4-FFF2-40B4-BE49-F238E27FC236}">
                <a16:creationId xmlns:a16="http://schemas.microsoft.com/office/drawing/2014/main" id="{FE5D34D3-4540-4DD2-BAC4-467BFF47F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207" y="0"/>
            <a:ext cx="5527793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6067" name="Rectangle 19">
            <a:extLst>
              <a:ext uri="{FF2B5EF4-FFF2-40B4-BE49-F238E27FC236}">
                <a16:creationId xmlns:a16="http://schemas.microsoft.com/office/drawing/2014/main" id="{81DBE4C8-67B7-4786-8A58-915B3400B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175" y="1219200"/>
            <a:ext cx="80740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命令是什么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?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命令输入后发生了什么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? </a:t>
            </a:r>
          </a:p>
        </p:txBody>
      </p:sp>
      <p:sp>
        <p:nvSpPr>
          <p:cNvPr id="386068" name="Rectangle 20">
            <a:extLst>
              <a:ext uri="{FF2B5EF4-FFF2-40B4-BE49-F238E27FC236}">
                <a16:creationId xmlns:a16="http://schemas.microsoft.com/office/drawing/2014/main" id="{082E64C2-2512-43D0-BCE7-C0345D40E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828800"/>
            <a:ext cx="4191000" cy="125730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lang="en-US" altLang="zh-CN" sz="2000" b="1" dirty="0"/>
              <a:t>#include &lt;</a:t>
            </a:r>
            <a:r>
              <a:rPr lang="en-US" altLang="zh-CN" sz="2000" b="1" dirty="0" err="1"/>
              <a:t>stdio.h</a:t>
            </a:r>
            <a:r>
              <a:rPr lang="en-US" altLang="zh-CN" sz="2000" b="1" dirty="0"/>
              <a:t>&gt;</a:t>
            </a:r>
          </a:p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lang="en-US" altLang="zh-CN" sz="2000" b="1" dirty="0"/>
              <a:t>int main(int </a:t>
            </a:r>
            <a:r>
              <a:rPr lang="en-US" altLang="zh-CN" sz="2000" b="1" dirty="0" err="1"/>
              <a:t>argc</a:t>
            </a:r>
            <a:r>
              <a:rPr lang="en-US" altLang="zh-CN" sz="2000" b="1" dirty="0"/>
              <a:t>, char * </a:t>
            </a:r>
            <a:r>
              <a:rPr lang="en-US" altLang="zh-CN" sz="2000" b="1" dirty="0" err="1"/>
              <a:t>argv</a:t>
            </a:r>
            <a:r>
              <a:rPr lang="en-US" altLang="zh-CN" sz="2000" b="1" dirty="0"/>
              <a:t>[])</a:t>
            </a:r>
          </a:p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lang="en-US" altLang="zh-CN" sz="2000" b="1" dirty="0"/>
              <a:t>{  </a:t>
            </a:r>
            <a:r>
              <a:rPr lang="en-US" altLang="zh-CN" sz="2000" b="1" dirty="0" err="1"/>
              <a:t>printf</a:t>
            </a:r>
            <a:r>
              <a:rPr lang="en-US" altLang="zh-CN" sz="2000" b="1" dirty="0"/>
              <a:t>(“ECHO:%s\n”, </a:t>
            </a:r>
            <a:r>
              <a:rPr lang="en-US" altLang="zh-CN" sz="2000" b="1" dirty="0" err="1"/>
              <a:t>argv</a:t>
            </a:r>
            <a:r>
              <a:rPr lang="en-US" altLang="zh-CN" sz="2000" b="1" dirty="0"/>
              <a:t>[1]); }  </a:t>
            </a:r>
          </a:p>
        </p:txBody>
      </p:sp>
      <p:sp>
        <p:nvSpPr>
          <p:cNvPr id="386069" name="AutoShape 21">
            <a:extLst>
              <a:ext uri="{FF2B5EF4-FFF2-40B4-BE49-F238E27FC236}">
                <a16:creationId xmlns:a16="http://schemas.microsoft.com/office/drawing/2014/main" id="{A72CCF33-4E8F-4C53-B9ED-7416A6CDB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124200"/>
            <a:ext cx="152400" cy="3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6070" name="Rectangle 22">
            <a:extLst>
              <a:ext uri="{FF2B5EF4-FFF2-40B4-BE49-F238E27FC236}">
                <a16:creationId xmlns:a16="http://schemas.microsoft.com/office/drawing/2014/main" id="{FAC84429-9E37-441E-AE94-70680D340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505200"/>
            <a:ext cx="4191000" cy="406400"/>
          </a:xfrm>
          <a:prstGeom prst="rect">
            <a:avLst/>
          </a:prstGeom>
          <a:solidFill>
            <a:srgbClr val="FFCC66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lang="en-US" altLang="zh-CN" sz="2000" b="1">
                <a:solidFill>
                  <a:schemeClr val="tx1"/>
                </a:solidFill>
              </a:rPr>
              <a:t>gcc –o output output.c  </a:t>
            </a:r>
          </a:p>
        </p:txBody>
      </p:sp>
      <p:sp>
        <p:nvSpPr>
          <p:cNvPr id="386071" name="AutoShape 23">
            <a:extLst>
              <a:ext uri="{FF2B5EF4-FFF2-40B4-BE49-F238E27FC236}">
                <a16:creationId xmlns:a16="http://schemas.microsoft.com/office/drawing/2014/main" id="{66AF5971-11E1-45CA-AB8F-F182A81D1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962400"/>
            <a:ext cx="152400" cy="3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6072" name="Rectangle 24">
            <a:extLst>
              <a:ext uri="{FF2B5EF4-FFF2-40B4-BE49-F238E27FC236}">
                <a16:creationId xmlns:a16="http://schemas.microsoft.com/office/drawing/2014/main" id="{D204B0ED-F528-41DC-8421-4E130A3B5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4318000"/>
            <a:ext cx="2286000" cy="4064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spcAft>
                <a:spcPct val="20000"/>
              </a:spcAft>
            </a:pPr>
            <a:r>
              <a:rPr lang="en-US" altLang="zh-CN" sz="2000" b="1">
                <a:solidFill>
                  <a:schemeClr val="tx1"/>
                </a:solidFill>
              </a:rPr>
              <a:t>./output “hello”  </a:t>
            </a:r>
          </a:p>
        </p:txBody>
      </p:sp>
      <p:sp>
        <p:nvSpPr>
          <p:cNvPr id="386073" name="AutoShape 25">
            <a:extLst>
              <a:ext uri="{FF2B5EF4-FFF2-40B4-BE49-F238E27FC236}">
                <a16:creationId xmlns:a16="http://schemas.microsoft.com/office/drawing/2014/main" id="{5A8F4ABA-6FA2-4AD7-9B81-6035C03EEECE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257800" y="1905000"/>
            <a:ext cx="3276600" cy="628652"/>
          </a:xfrm>
          <a:prstGeom prst="wedgeRoundRectCallout">
            <a:avLst>
              <a:gd name="adj1" fmla="val 57894"/>
              <a:gd name="adj2" fmla="val -11547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>
              <a:spcBef>
                <a:spcPct val="0"/>
              </a:spcBef>
            </a:pPr>
            <a:r>
              <a:rPr lang="en-US" altLang="zh-CN" b="1" dirty="0" err="1"/>
              <a:t>output.c</a:t>
            </a:r>
            <a:r>
              <a:rPr lang="zh-CN" altLang="en-US" b="1" dirty="0"/>
              <a:t>程序，经过</a:t>
            </a:r>
            <a:r>
              <a:rPr lang="en-US" altLang="zh-CN" b="1" dirty="0" err="1"/>
              <a:t>gcc</a:t>
            </a:r>
            <a:r>
              <a:rPr lang="zh-CN" altLang="en-US" b="1" dirty="0"/>
              <a:t>编译后得到一个可执行文件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86075" name="Rectangle 27">
            <a:extLst>
              <a:ext uri="{FF2B5EF4-FFF2-40B4-BE49-F238E27FC236}">
                <a16:creationId xmlns:a16="http://schemas.microsoft.com/office/drawing/2014/main" id="{7511A0E2-5994-4E2D-A753-E9EF51290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038600"/>
            <a:ext cx="5105400" cy="2533650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lang="en-US" altLang="zh-CN" sz="2000" b="1" dirty="0"/>
              <a:t>int main(int </a:t>
            </a:r>
            <a:r>
              <a:rPr lang="en-US" altLang="zh-CN" sz="2000" b="1" dirty="0" err="1"/>
              <a:t>argc</a:t>
            </a:r>
            <a:r>
              <a:rPr lang="en-US" altLang="zh-CN" sz="2000" b="1" dirty="0"/>
              <a:t>, char * </a:t>
            </a:r>
            <a:r>
              <a:rPr lang="en-US" altLang="zh-CN" sz="2000" b="1" dirty="0" err="1"/>
              <a:t>argv</a:t>
            </a:r>
            <a:r>
              <a:rPr lang="en-US" altLang="zh-CN" sz="2000" b="1" dirty="0"/>
              <a:t>[])</a:t>
            </a:r>
          </a:p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lang="en-US" altLang="zh-CN" sz="2000" b="1" dirty="0"/>
              <a:t>{  char </a:t>
            </a:r>
            <a:r>
              <a:rPr lang="en-US" altLang="zh-CN" sz="2000" b="1" dirty="0" err="1"/>
              <a:t>cmd</a:t>
            </a:r>
            <a:r>
              <a:rPr lang="en-US" altLang="zh-CN" sz="2000" b="1" dirty="0"/>
              <a:t>[20];</a:t>
            </a:r>
          </a:p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lang="en-US" altLang="zh-CN" sz="2000" b="1" dirty="0"/>
              <a:t>    while(1)  { </a:t>
            </a:r>
            <a:r>
              <a:rPr lang="en-US" altLang="zh-CN" sz="2000" b="1" dirty="0" err="1"/>
              <a:t>scanf</a:t>
            </a:r>
            <a:r>
              <a:rPr lang="en-US" altLang="zh-CN" sz="2000" b="1" dirty="0"/>
              <a:t>(“%s”, </a:t>
            </a:r>
            <a:r>
              <a:rPr lang="en-US" altLang="zh-CN" sz="2000" b="1" dirty="0" err="1"/>
              <a:t>cmd</a:t>
            </a:r>
            <a:r>
              <a:rPr lang="en-US" altLang="zh-CN" sz="2000" b="1" dirty="0"/>
              <a:t>);</a:t>
            </a:r>
          </a:p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lang="en-US" altLang="zh-CN" sz="2000" b="1" dirty="0"/>
              <a:t>                     if(!fork()) {exec(</a:t>
            </a:r>
            <a:r>
              <a:rPr lang="en-US" altLang="zh-CN" sz="2000" b="1" dirty="0" err="1"/>
              <a:t>cmd</a:t>
            </a:r>
            <a:r>
              <a:rPr lang="en-US" altLang="zh-CN" sz="2000" b="1" dirty="0"/>
              <a:t>);}</a:t>
            </a:r>
          </a:p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lang="en-US" altLang="zh-CN" sz="2000" b="1" dirty="0"/>
              <a:t>                     else {wait();}  }  //while(1)</a:t>
            </a:r>
          </a:p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lang="en-US" altLang="zh-CN" sz="2000" b="1" dirty="0"/>
              <a:t>}</a:t>
            </a:r>
          </a:p>
        </p:txBody>
      </p:sp>
      <p:sp>
        <p:nvSpPr>
          <p:cNvPr id="386076" name="AutoShape 28">
            <a:extLst>
              <a:ext uri="{FF2B5EF4-FFF2-40B4-BE49-F238E27FC236}">
                <a16:creationId xmlns:a16="http://schemas.microsoft.com/office/drawing/2014/main" id="{65C17110-F1A0-4838-BD66-01229AAC5CFE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410200" y="2971800"/>
            <a:ext cx="3276600" cy="914400"/>
          </a:xfrm>
          <a:prstGeom prst="wedgeRoundRectCallout">
            <a:avLst>
              <a:gd name="adj1" fmla="val 41472"/>
              <a:gd name="adj2" fmla="val -77782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>
              <a:spcBef>
                <a:spcPct val="0"/>
              </a:spcBef>
            </a:pPr>
            <a:r>
              <a:rPr lang="zh-CN" altLang="en-US" b="1">
                <a:solidFill>
                  <a:schemeClr val="tx1"/>
                </a:solidFill>
              </a:rPr>
              <a:t>也是一段程序</a:t>
            </a:r>
            <a:r>
              <a:rPr lang="en-US" altLang="zh-CN" b="1">
                <a:solidFill>
                  <a:schemeClr val="tx1"/>
                </a:solidFill>
              </a:rPr>
              <a:t>: shell</a:t>
            </a:r>
            <a:r>
              <a:rPr lang="zh-CN" altLang="en-US" b="1">
                <a:solidFill>
                  <a:schemeClr val="tx1"/>
                </a:solidFill>
              </a:rPr>
              <a:t>，即</a:t>
            </a:r>
            <a:r>
              <a:rPr lang="en-US" altLang="zh-CN" b="1">
                <a:solidFill>
                  <a:schemeClr val="tx1"/>
                </a:solidFill>
              </a:rPr>
              <a:t>/bin/sh</a:t>
            </a:r>
          </a:p>
        </p:txBody>
      </p:sp>
      <p:sp>
        <p:nvSpPr>
          <p:cNvPr id="386077" name="AutoShape 29">
            <a:extLst>
              <a:ext uri="{FF2B5EF4-FFF2-40B4-BE49-F238E27FC236}">
                <a16:creationId xmlns:a16="http://schemas.microsoft.com/office/drawing/2014/main" id="{60A608BA-4B90-4D52-9636-21B2DC994F3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200400" y="4343400"/>
            <a:ext cx="228600" cy="381000"/>
          </a:xfrm>
          <a:prstGeom prst="downArrow">
            <a:avLst>
              <a:gd name="adj1" fmla="val 50000"/>
              <a:gd name="adj2" fmla="val 41667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86086" name="Group 38">
            <a:extLst>
              <a:ext uri="{FF2B5EF4-FFF2-40B4-BE49-F238E27FC236}">
                <a16:creationId xmlns:a16="http://schemas.microsoft.com/office/drawing/2014/main" id="{9E0C9F95-6204-4BCC-B4D7-153761916FE1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1066800"/>
            <a:ext cx="5181600" cy="4343400"/>
            <a:chOff x="1056" y="672"/>
            <a:chExt cx="3264" cy="2736"/>
          </a:xfrm>
        </p:grpSpPr>
        <p:grpSp>
          <p:nvGrpSpPr>
            <p:cNvPr id="386085" name="Group 37">
              <a:extLst>
                <a:ext uri="{FF2B5EF4-FFF2-40B4-BE49-F238E27FC236}">
                  <a16:creationId xmlns:a16="http://schemas.microsoft.com/office/drawing/2014/main" id="{1917AE8B-421B-45AE-BAE4-056BE1FA35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2" y="672"/>
              <a:ext cx="768" cy="2736"/>
              <a:chOff x="3552" y="672"/>
              <a:chExt cx="768" cy="2736"/>
            </a:xfrm>
          </p:grpSpPr>
          <p:sp>
            <p:nvSpPr>
              <p:cNvPr id="386078" name="Freeform 30">
                <a:extLst>
                  <a:ext uri="{FF2B5EF4-FFF2-40B4-BE49-F238E27FC236}">
                    <a16:creationId xmlns:a16="http://schemas.microsoft.com/office/drawing/2014/main" id="{160629E6-11A0-48D4-A2FF-0B33A24D48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2" y="1776"/>
                <a:ext cx="768" cy="1632"/>
              </a:xfrm>
              <a:custGeom>
                <a:avLst/>
                <a:gdLst>
                  <a:gd name="T0" fmla="*/ 904 w 904"/>
                  <a:gd name="T1" fmla="*/ 1728 h 1728"/>
                  <a:gd name="T2" fmla="*/ 88 w 904"/>
                  <a:gd name="T3" fmla="*/ 384 h 1728"/>
                  <a:gd name="T4" fmla="*/ 376 w 904"/>
                  <a:gd name="T5" fmla="*/ 0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04" h="1728">
                    <a:moveTo>
                      <a:pt x="904" y="1728"/>
                    </a:moveTo>
                    <a:cubicBezTo>
                      <a:pt x="540" y="1200"/>
                      <a:pt x="176" y="672"/>
                      <a:pt x="88" y="384"/>
                    </a:cubicBezTo>
                    <a:cubicBezTo>
                      <a:pt x="0" y="96"/>
                      <a:pt x="188" y="48"/>
                      <a:pt x="376" y="0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oval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6080" name="Freeform 32">
                <a:extLst>
                  <a:ext uri="{FF2B5EF4-FFF2-40B4-BE49-F238E27FC236}">
                    <a16:creationId xmlns:a16="http://schemas.microsoft.com/office/drawing/2014/main" id="{49CEF605-5EA8-4B32-8732-1829282A0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672"/>
                <a:ext cx="320" cy="1008"/>
              </a:xfrm>
              <a:custGeom>
                <a:avLst/>
                <a:gdLst>
                  <a:gd name="T0" fmla="*/ 0 w 320"/>
                  <a:gd name="T1" fmla="*/ 1008 h 1008"/>
                  <a:gd name="T2" fmla="*/ 288 w 320"/>
                  <a:gd name="T3" fmla="*/ 480 h 1008"/>
                  <a:gd name="T4" fmla="*/ 192 w 320"/>
                  <a:gd name="T5" fmla="*/ 0 h 1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0" h="1008">
                    <a:moveTo>
                      <a:pt x="0" y="1008"/>
                    </a:moveTo>
                    <a:cubicBezTo>
                      <a:pt x="128" y="828"/>
                      <a:pt x="256" y="648"/>
                      <a:pt x="288" y="480"/>
                    </a:cubicBezTo>
                    <a:cubicBezTo>
                      <a:pt x="320" y="312"/>
                      <a:pt x="256" y="156"/>
                      <a:pt x="192" y="0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oval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6081" name="Oval 33">
                <a:extLst>
                  <a:ext uri="{FF2B5EF4-FFF2-40B4-BE49-F238E27FC236}">
                    <a16:creationId xmlns:a16="http://schemas.microsoft.com/office/drawing/2014/main" id="{965491A9-6EAE-40A7-B010-38421F032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0" y="168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86084" name="Freeform 36">
              <a:extLst>
                <a:ext uri="{FF2B5EF4-FFF2-40B4-BE49-F238E27FC236}">
                  <a16:creationId xmlns:a16="http://schemas.microsoft.com/office/drawing/2014/main" id="{CB70E62F-C536-4DD3-8220-4F9810DFF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" y="1728"/>
              <a:ext cx="2784" cy="392"/>
            </a:xfrm>
            <a:custGeom>
              <a:avLst/>
              <a:gdLst>
                <a:gd name="T0" fmla="*/ 0 w 2784"/>
                <a:gd name="T1" fmla="*/ 192 h 392"/>
                <a:gd name="T2" fmla="*/ 864 w 2784"/>
                <a:gd name="T3" fmla="*/ 336 h 392"/>
                <a:gd name="T4" fmla="*/ 1872 w 2784"/>
                <a:gd name="T5" fmla="*/ 336 h 392"/>
                <a:gd name="T6" fmla="*/ 2784 w 2784"/>
                <a:gd name="T7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4" h="392">
                  <a:moveTo>
                    <a:pt x="0" y="192"/>
                  </a:moveTo>
                  <a:cubicBezTo>
                    <a:pt x="276" y="252"/>
                    <a:pt x="552" y="312"/>
                    <a:pt x="864" y="336"/>
                  </a:cubicBezTo>
                  <a:cubicBezTo>
                    <a:pt x="1176" y="360"/>
                    <a:pt x="1552" y="392"/>
                    <a:pt x="1872" y="336"/>
                  </a:cubicBezTo>
                  <a:cubicBezTo>
                    <a:pt x="2192" y="280"/>
                    <a:pt x="2488" y="140"/>
                    <a:pt x="2784" y="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86088" name="Group 40">
            <a:extLst>
              <a:ext uri="{FF2B5EF4-FFF2-40B4-BE49-F238E27FC236}">
                <a16:creationId xmlns:a16="http://schemas.microsoft.com/office/drawing/2014/main" id="{48C25C8C-A8AF-41A8-8A75-532B958F18AE}"/>
              </a:ext>
            </a:extLst>
          </p:cNvPr>
          <p:cNvGrpSpPr>
            <a:grpSpLocks/>
          </p:cNvGrpSpPr>
          <p:nvPr/>
        </p:nvGrpSpPr>
        <p:grpSpPr bwMode="auto">
          <a:xfrm>
            <a:off x="0" y="4800602"/>
            <a:ext cx="7620000" cy="1333501"/>
            <a:chOff x="576" y="1183"/>
            <a:chExt cx="4800" cy="840"/>
          </a:xfrm>
        </p:grpSpPr>
        <p:sp>
          <p:nvSpPr>
            <p:cNvPr id="386089" name="Rectangle 41">
              <a:extLst>
                <a:ext uri="{FF2B5EF4-FFF2-40B4-BE49-F238E27FC236}">
                  <a16:creationId xmlns:a16="http://schemas.microsoft.com/office/drawing/2014/main" id="{B1D395F1-BD48-41A1-A99F-DBD27C449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183"/>
              <a:ext cx="4800" cy="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lnSpc>
                  <a:spcPct val="140000"/>
                </a:lnSpc>
                <a:spcBef>
                  <a:spcPct val="0"/>
                </a:spcBef>
              </a:pP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Symbol" panose="05050102010706020507" pitchFamily="18" charset="2"/>
                </a:rPr>
                <a:t>命令得以工作的原因</a:t>
              </a: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Symbol" panose="05050102010706020507" pitchFamily="18" charset="2"/>
                </a:rPr>
                <a:t>:</a:t>
              </a:r>
            </a:p>
            <a:p>
              <a:pPr lvl="1">
                <a:lnSpc>
                  <a:spcPct val="140000"/>
                </a:lnSpc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Symbol" panose="05050102010706020507" pitchFamily="18" charset="2"/>
                </a:rPr>
                <a:t>OS</a:t>
              </a: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Symbol" panose="05050102010706020507" pitchFamily="18" charset="2"/>
                </a:rPr>
                <a:t>提供了</a:t>
              </a:r>
              <a:r>
                <a:rPr lang="en-US" altLang="zh-CN" sz="20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sym typeface="Symbol" panose="05050102010706020507" pitchFamily="18" charset="2"/>
                </a:rPr>
                <a:t>printf,fork</a:t>
              </a: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Symbol" panose="05050102010706020507" pitchFamily="18" charset="2"/>
                </a:rPr>
                <a:t>,</a:t>
              </a:r>
            </a:p>
            <a:p>
              <a:pPr lvl="1">
                <a:lnSpc>
                  <a:spcPct val="140000"/>
                </a:lnSpc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Symbol" panose="05050102010706020507" pitchFamily="18" charset="2"/>
                </a:rPr>
                <a:t>exec</a:t>
              </a: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Symbol" panose="05050102010706020507" pitchFamily="18" charset="2"/>
                </a:rPr>
                <a:t>等函数</a:t>
              </a: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Symbol" panose="05050102010706020507" pitchFamily="18" charset="2"/>
                </a:rPr>
                <a:t>(</a:t>
              </a: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Symbol" panose="05050102010706020507" pitchFamily="18" charset="2"/>
                </a:rPr>
                <a:t>接口</a:t>
              </a: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Symbol" panose="05050102010706020507" pitchFamily="18" charset="2"/>
                </a:rPr>
                <a:t>)</a:t>
              </a:r>
            </a:p>
          </p:txBody>
        </p:sp>
        <p:pic>
          <p:nvPicPr>
            <p:cNvPr id="386090" name="Picture 42">
              <a:extLst>
                <a:ext uri="{FF2B5EF4-FFF2-40B4-BE49-F238E27FC236}">
                  <a16:creationId xmlns:a16="http://schemas.microsoft.com/office/drawing/2014/main" id="{49472AC2-1972-43DF-A96E-1B314FAD75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1343"/>
              <a:ext cx="119" cy="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6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6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86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86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86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6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6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6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6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86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6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86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60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60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86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6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6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6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6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86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86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8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86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067" grpId="0"/>
      <p:bldP spid="386068" grpId="0" animBg="1"/>
      <p:bldP spid="386072" grpId="0" animBg="1"/>
      <p:bldP spid="386073" grpId="0" animBg="1"/>
      <p:bldP spid="386075" grpId="0" animBg="1"/>
      <p:bldP spid="38607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189" name="Group 117">
            <a:extLst>
              <a:ext uri="{FF2B5EF4-FFF2-40B4-BE49-F238E27FC236}">
                <a16:creationId xmlns:a16="http://schemas.microsoft.com/office/drawing/2014/main" id="{FF8C354F-9CFD-48E0-B902-565DF86719C2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5410200"/>
            <a:ext cx="3505200" cy="901700"/>
            <a:chOff x="3504" y="3408"/>
            <a:chExt cx="2208" cy="568"/>
          </a:xfrm>
        </p:grpSpPr>
        <p:sp>
          <p:nvSpPr>
            <p:cNvPr id="387187" name="Rectangle 115">
              <a:extLst>
                <a:ext uri="{FF2B5EF4-FFF2-40B4-BE49-F238E27FC236}">
                  <a16:creationId xmlns:a16="http://schemas.microsoft.com/office/drawing/2014/main" id="{6E097C23-78CF-41EC-9AAF-2DCA96D15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408"/>
              <a:ext cx="2208" cy="5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lnSpc>
                  <a:spcPct val="140000"/>
                </a:lnSpc>
                <a:spcBef>
                  <a:spcPct val="0"/>
                </a:spcBef>
              </a:pPr>
              <a:r>
                <a:rPr lang="zh-CN" altLang="en-US" sz="2000" b="1" dirty="0">
                  <a:sym typeface="Symbol" panose="05050102010706020507" pitchFamily="18" charset="2"/>
                </a:rPr>
                <a:t>使</a:t>
              </a:r>
              <a:r>
                <a:rPr lang="en-US" altLang="zh-CN" sz="2000" b="1" dirty="0">
                  <a:sym typeface="Symbol" panose="05050102010706020507" pitchFamily="18" charset="2"/>
                </a:rPr>
                <a:t>GUI</a:t>
              </a:r>
              <a:r>
                <a:rPr lang="zh-CN" altLang="en-US" sz="2000" b="1" dirty="0">
                  <a:sym typeface="Symbol" panose="05050102010706020507" pitchFamily="18" charset="2"/>
                </a:rPr>
                <a:t>工作，</a:t>
              </a:r>
              <a:r>
                <a:rPr lang="en-US" altLang="zh-CN" sz="2000" b="1" dirty="0">
                  <a:sym typeface="Symbol" panose="05050102010706020507" pitchFamily="18" charset="2"/>
                </a:rPr>
                <a:t>OS</a:t>
              </a:r>
              <a:r>
                <a:rPr lang="zh-CN" altLang="en-US" sz="2000" b="1" dirty="0">
                  <a:sym typeface="Symbol" panose="05050102010706020507" pitchFamily="18" charset="2"/>
                </a:rPr>
                <a:t>提供消息框架和相关</a:t>
              </a:r>
              <a:r>
                <a:rPr lang="en-US" altLang="zh-CN" sz="2000" b="1" dirty="0">
                  <a:sym typeface="Symbol" panose="05050102010706020507" pitchFamily="18" charset="2"/>
                </a:rPr>
                <a:t>API</a:t>
              </a:r>
            </a:p>
          </p:txBody>
        </p:sp>
        <p:pic>
          <p:nvPicPr>
            <p:cNvPr id="387188" name="Picture 116">
              <a:extLst>
                <a:ext uri="{FF2B5EF4-FFF2-40B4-BE49-F238E27FC236}">
                  <a16:creationId xmlns:a16="http://schemas.microsoft.com/office/drawing/2014/main" id="{5F4CF055-F2D7-4333-B9F2-9E3D736486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9" y="3568"/>
              <a:ext cx="119" cy="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7178" name="Group 106">
            <a:extLst>
              <a:ext uri="{FF2B5EF4-FFF2-40B4-BE49-F238E27FC236}">
                <a16:creationId xmlns:a16="http://schemas.microsoft.com/office/drawing/2014/main" id="{EAFC1F4D-E2AF-4D62-822D-E7EA18C694F7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752600"/>
            <a:ext cx="4657725" cy="2286000"/>
            <a:chOff x="42" y="1104"/>
            <a:chExt cx="2934" cy="1440"/>
          </a:xfrm>
        </p:grpSpPr>
        <p:sp>
          <p:nvSpPr>
            <p:cNvPr id="387093" name="Rectangle 21">
              <a:extLst>
                <a:ext uri="{FF2B5EF4-FFF2-40B4-BE49-F238E27FC236}">
                  <a16:creationId xmlns:a16="http://schemas.microsoft.com/office/drawing/2014/main" id="{F3C27AF0-8453-4340-A68B-D72E6EE98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" y="1344"/>
              <a:ext cx="774" cy="2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7094" name="Rectangle 22">
              <a:extLst>
                <a:ext uri="{FF2B5EF4-FFF2-40B4-BE49-F238E27FC236}">
                  <a16:creationId xmlns:a16="http://schemas.microsoft.com/office/drawing/2014/main" id="{14C39616-A4C1-4945-A5FA-81DEEAFD5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104"/>
              <a:ext cx="2064" cy="144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7097" name="Text Box 25">
              <a:extLst>
                <a:ext uri="{FF2B5EF4-FFF2-40B4-BE49-F238E27FC236}">
                  <a16:creationId xmlns:a16="http://schemas.microsoft.com/office/drawing/2014/main" id="{A0BD7ED9-0F86-4A69-A8E4-1A393238EC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" y="1320"/>
              <a:ext cx="91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/>
                <a:t>硬件输入</a:t>
              </a:r>
            </a:p>
          </p:txBody>
        </p:sp>
        <p:sp>
          <p:nvSpPr>
            <p:cNvPr id="387099" name="Line 27">
              <a:extLst>
                <a:ext uri="{FF2B5EF4-FFF2-40B4-BE49-F238E27FC236}">
                  <a16:creationId xmlns:a16="http://schemas.microsoft.com/office/drawing/2014/main" id="{D1E8DEE7-466C-4DD9-90C3-ECE1D3F56B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1488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7101" name="Text Box 29">
              <a:extLst>
                <a:ext uri="{FF2B5EF4-FFF2-40B4-BE49-F238E27FC236}">
                  <a16:creationId xmlns:a16="http://schemas.microsoft.com/office/drawing/2014/main" id="{B6547B89-00C7-418A-8CDE-0C90879EBE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1104"/>
              <a:ext cx="134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</a:rPr>
                <a:t>Windows</a:t>
              </a:r>
            </a:p>
          </p:txBody>
        </p:sp>
      </p:grpSp>
      <p:grpSp>
        <p:nvGrpSpPr>
          <p:cNvPr id="387182" name="Group 110">
            <a:extLst>
              <a:ext uri="{FF2B5EF4-FFF2-40B4-BE49-F238E27FC236}">
                <a16:creationId xmlns:a16="http://schemas.microsoft.com/office/drawing/2014/main" id="{FE17649A-AFD2-4E09-BFB4-8EDB22BA8E37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1295400"/>
            <a:ext cx="4191000" cy="2514600"/>
            <a:chOff x="2880" y="1056"/>
            <a:chExt cx="2640" cy="1584"/>
          </a:xfrm>
          <a:solidFill>
            <a:schemeClr val="bg1"/>
          </a:solidFill>
        </p:grpSpPr>
        <p:sp>
          <p:nvSpPr>
            <p:cNvPr id="387100" name="Rectangle 28">
              <a:extLst>
                <a:ext uri="{FF2B5EF4-FFF2-40B4-BE49-F238E27FC236}">
                  <a16:creationId xmlns:a16="http://schemas.microsoft.com/office/drawing/2014/main" id="{0F9A2634-1A2B-4DE8-9A1E-5E38FECF5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1056"/>
              <a:ext cx="1920" cy="158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7103" name="Text Box 31">
              <a:extLst>
                <a:ext uri="{FF2B5EF4-FFF2-40B4-BE49-F238E27FC236}">
                  <a16:creationId xmlns:a16="http://schemas.microsoft.com/office/drawing/2014/main" id="{AEFB2350-9413-49FA-8BC5-AECB562396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056"/>
              <a:ext cx="1056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>
                  <a:solidFill>
                    <a:srgbClr val="FF3300"/>
                  </a:solidFill>
                </a:rPr>
                <a:t>应用程序</a:t>
              </a:r>
              <a:r>
                <a:rPr lang="en-US" altLang="zh-CN" b="1">
                  <a:solidFill>
                    <a:srgbClr val="FF3300"/>
                  </a:solidFill>
                </a:rPr>
                <a:t>i</a:t>
              </a:r>
            </a:p>
          </p:txBody>
        </p:sp>
        <p:sp>
          <p:nvSpPr>
            <p:cNvPr id="387119" name="Line 47">
              <a:extLst>
                <a:ext uri="{FF2B5EF4-FFF2-40B4-BE49-F238E27FC236}">
                  <a16:creationId xmlns:a16="http://schemas.microsoft.com/office/drawing/2014/main" id="{112FF8F9-9B48-4688-8521-BCF3D14256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1824"/>
              <a:ext cx="384" cy="0"/>
            </a:xfrm>
            <a:prstGeom prst="line">
              <a:avLst/>
            </a:prstGeom>
            <a:grp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7120" name="Line 48">
              <a:extLst>
                <a:ext uri="{FF2B5EF4-FFF2-40B4-BE49-F238E27FC236}">
                  <a16:creationId xmlns:a16="http://schemas.microsoft.com/office/drawing/2014/main" id="{326ACA40-AB05-47B9-A5F2-085AB77BD5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1824"/>
              <a:ext cx="0" cy="144"/>
            </a:xfrm>
            <a:prstGeom prst="line">
              <a:avLst/>
            </a:prstGeom>
            <a:grp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7121" name="Line 49">
              <a:extLst>
                <a:ext uri="{FF2B5EF4-FFF2-40B4-BE49-F238E27FC236}">
                  <a16:creationId xmlns:a16="http://schemas.microsoft.com/office/drawing/2014/main" id="{9166A3E3-4AEE-46BA-8E0D-9A68064BDB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1968"/>
              <a:ext cx="576" cy="0"/>
            </a:xfrm>
            <a:prstGeom prst="line">
              <a:avLst/>
            </a:prstGeom>
            <a:grp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87074" name="Rectangle 2">
            <a:extLst>
              <a:ext uri="{FF2B5EF4-FFF2-40B4-BE49-F238E27FC236}">
                <a16:creationId xmlns:a16="http://schemas.microsoft.com/office/drawing/2014/main" id="{DACCC2C7-B0D5-4E84-8309-3B47F66BA3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34400" cy="676275"/>
          </a:xfrm>
        </p:spPr>
        <p:txBody>
          <a:bodyPr/>
          <a:lstStyle/>
          <a:p>
            <a:r>
              <a:rPr lang="en-US" altLang="zh-CN" dirty="0"/>
              <a:t>GUI</a:t>
            </a:r>
          </a:p>
        </p:txBody>
      </p:sp>
      <p:sp>
        <p:nvSpPr>
          <p:cNvPr id="387075" name="Rectangle 3">
            <a:extLst>
              <a:ext uri="{FF2B5EF4-FFF2-40B4-BE49-F238E27FC236}">
                <a16:creationId xmlns:a16="http://schemas.microsoft.com/office/drawing/2014/main" id="{40AEE6EE-6E63-41AD-8A99-04A185F09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175" y="1143000"/>
            <a:ext cx="80740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鼠标点击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以后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… </a:t>
            </a:r>
          </a:p>
        </p:txBody>
      </p:sp>
      <p:grpSp>
        <p:nvGrpSpPr>
          <p:cNvPr id="387087" name="Group 15">
            <a:extLst>
              <a:ext uri="{FF2B5EF4-FFF2-40B4-BE49-F238E27FC236}">
                <a16:creationId xmlns:a16="http://schemas.microsoft.com/office/drawing/2014/main" id="{6F5BD906-E339-4859-BDA1-469C5A7F1373}"/>
              </a:ext>
            </a:extLst>
          </p:cNvPr>
          <p:cNvGrpSpPr>
            <a:grpSpLocks/>
          </p:cNvGrpSpPr>
          <p:nvPr/>
        </p:nvGrpSpPr>
        <p:grpSpPr bwMode="auto">
          <a:xfrm>
            <a:off x="5210175" y="47625"/>
            <a:ext cx="3857625" cy="1219200"/>
            <a:chOff x="2688" y="2256"/>
            <a:chExt cx="2718" cy="828"/>
          </a:xfrm>
        </p:grpSpPr>
        <p:pic>
          <p:nvPicPr>
            <p:cNvPr id="387088" name="Picture 16">
              <a:extLst>
                <a:ext uri="{FF2B5EF4-FFF2-40B4-BE49-F238E27FC236}">
                  <a16:creationId xmlns:a16="http://schemas.microsoft.com/office/drawing/2014/main" id="{3010FB95-CEF3-4DE6-8E21-76FF37B684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" y="2256"/>
              <a:ext cx="1434" cy="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7089" name="Picture 17">
              <a:extLst>
                <a:ext uri="{FF2B5EF4-FFF2-40B4-BE49-F238E27FC236}">
                  <a16:creationId xmlns:a16="http://schemas.microsoft.com/office/drawing/2014/main" id="{534CE5CE-81AF-44A8-AAB1-E352EB5966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2256"/>
              <a:ext cx="1038" cy="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7090" name="AutoShape 18">
              <a:extLst>
                <a:ext uri="{FF2B5EF4-FFF2-40B4-BE49-F238E27FC236}">
                  <a16:creationId xmlns:a16="http://schemas.microsoft.com/office/drawing/2014/main" id="{D47387AE-6DEB-4990-9A9C-8BF1E48AC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2448"/>
              <a:ext cx="144" cy="48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87091" name="Rectangle 19">
            <a:extLst>
              <a:ext uri="{FF2B5EF4-FFF2-40B4-BE49-F238E27FC236}">
                <a16:creationId xmlns:a16="http://schemas.microsoft.com/office/drawing/2014/main" id="{DC472A5D-0509-4963-8F25-EE5E22DDB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4241800"/>
            <a:ext cx="5562600" cy="1631216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void </a:t>
            </a:r>
            <a:r>
              <a:rPr lang="en-US" altLang="zh-CN" sz="2000" b="1" dirty="0" err="1">
                <a:solidFill>
                  <a:schemeClr val="tx1"/>
                </a:solidFill>
              </a:rPr>
              <a:t>COutputDlg</a:t>
            </a:r>
            <a:r>
              <a:rPr lang="en-US" altLang="zh-CN" sz="2000" b="1" dirty="0">
                <a:solidFill>
                  <a:schemeClr val="tx1"/>
                </a:solidFill>
              </a:rPr>
              <a:t>::</a:t>
            </a:r>
            <a:r>
              <a:rPr lang="en-US" altLang="zh-CN" sz="2000" b="1" dirty="0" err="1">
                <a:solidFill>
                  <a:srgbClr val="C00000"/>
                </a:solidFill>
              </a:rPr>
              <a:t>OnOK</a:t>
            </a:r>
            <a:r>
              <a:rPr lang="en-US" altLang="zh-CN" sz="2000" b="1" dirty="0">
                <a:solidFill>
                  <a:schemeClr val="tx1"/>
                </a:solidFill>
              </a:rPr>
              <a:t>() </a:t>
            </a:r>
          </a:p>
          <a:p>
            <a:r>
              <a:rPr lang="en-US" altLang="zh-CN" sz="2000" b="1" dirty="0">
                <a:solidFill>
                  <a:schemeClr val="tx1"/>
                </a:solidFill>
              </a:rPr>
              <a:t>{  </a:t>
            </a:r>
            <a:r>
              <a:rPr lang="en-US" altLang="zh-CN" sz="2000" b="1" dirty="0" err="1">
                <a:solidFill>
                  <a:schemeClr val="tx1"/>
                </a:solidFill>
              </a:rPr>
              <a:t>GetDlgItemText</a:t>
            </a:r>
            <a:r>
              <a:rPr lang="en-US" altLang="zh-CN" sz="2000" b="1" dirty="0">
                <a:solidFill>
                  <a:schemeClr val="tx1"/>
                </a:solidFill>
              </a:rPr>
              <a:t>(IDC_EDIT1,m_outStr);</a:t>
            </a:r>
          </a:p>
          <a:p>
            <a:r>
              <a:rPr lang="en-US" altLang="zh-CN" sz="2000" b="1" dirty="0">
                <a:solidFill>
                  <a:schemeClr val="tx1"/>
                </a:solidFill>
              </a:rPr>
              <a:t>   FILE *</a:t>
            </a:r>
            <a:r>
              <a:rPr lang="en-US" altLang="zh-CN" sz="2000" b="1" dirty="0" err="1">
                <a:solidFill>
                  <a:schemeClr val="tx1"/>
                </a:solidFill>
              </a:rPr>
              <a:t>fp</a:t>
            </a:r>
            <a:r>
              <a:rPr lang="en-US" altLang="zh-CN" sz="2000" b="1" dirty="0">
                <a:solidFill>
                  <a:schemeClr val="tx1"/>
                </a:solidFill>
              </a:rPr>
              <a:t>=</a:t>
            </a:r>
            <a:r>
              <a:rPr lang="en-US" altLang="zh-CN" sz="2000" b="1" dirty="0" err="1">
                <a:solidFill>
                  <a:schemeClr val="tx1"/>
                </a:solidFill>
              </a:rPr>
              <a:t>fopen</a:t>
            </a:r>
            <a:r>
              <a:rPr lang="en-US" altLang="zh-CN" sz="2000" b="1" dirty="0">
                <a:solidFill>
                  <a:schemeClr val="tx1"/>
                </a:solidFill>
              </a:rPr>
              <a:t>("d:\\out.txt","w");</a:t>
            </a:r>
          </a:p>
          <a:p>
            <a:r>
              <a:rPr lang="en-US" altLang="zh-CN" sz="2000" b="1" dirty="0">
                <a:solidFill>
                  <a:schemeClr val="tx1"/>
                </a:solidFill>
              </a:rPr>
              <a:t>   </a:t>
            </a:r>
            <a:r>
              <a:rPr lang="en-US" altLang="zh-CN" sz="2000" b="1" dirty="0" err="1"/>
              <a:t>fprintf</a:t>
            </a:r>
            <a:r>
              <a:rPr lang="en-US" altLang="zh-CN" sz="2000" b="1" dirty="0"/>
              <a:t>(</a:t>
            </a:r>
            <a:r>
              <a:rPr lang="en-US" altLang="zh-CN" sz="2000" b="1" dirty="0" err="1"/>
              <a:t>fp,m_outStr,m_outStr.GetLength</a:t>
            </a:r>
            <a:r>
              <a:rPr lang="en-US" altLang="zh-CN" sz="2000" b="1" dirty="0"/>
              <a:t>());</a:t>
            </a:r>
          </a:p>
          <a:p>
            <a:r>
              <a:rPr lang="en-US" altLang="zh-CN" sz="2000" b="1" dirty="0">
                <a:solidFill>
                  <a:schemeClr val="tx1"/>
                </a:solidFill>
              </a:rPr>
              <a:t>   </a:t>
            </a:r>
            <a:r>
              <a:rPr lang="en-US" altLang="zh-CN" sz="2000" b="1" dirty="0" err="1">
                <a:solidFill>
                  <a:schemeClr val="tx1"/>
                </a:solidFill>
              </a:rPr>
              <a:t>fclose</a:t>
            </a:r>
            <a:r>
              <a:rPr lang="en-US" altLang="zh-CN" sz="2000" b="1" dirty="0">
                <a:solidFill>
                  <a:schemeClr val="tx1"/>
                </a:solidFill>
              </a:rPr>
              <a:t>(</a:t>
            </a:r>
            <a:r>
              <a:rPr lang="en-US" altLang="zh-CN" sz="2000" b="1" dirty="0" err="1">
                <a:solidFill>
                  <a:schemeClr val="tx1"/>
                </a:solidFill>
              </a:rPr>
              <a:t>fp</a:t>
            </a:r>
            <a:r>
              <a:rPr lang="en-US" altLang="zh-CN" sz="2000" b="1" dirty="0">
                <a:solidFill>
                  <a:schemeClr val="tx1"/>
                </a:solidFill>
              </a:rPr>
              <a:t>); }</a:t>
            </a:r>
          </a:p>
        </p:txBody>
      </p:sp>
      <p:grpSp>
        <p:nvGrpSpPr>
          <p:cNvPr id="387179" name="Group 107">
            <a:extLst>
              <a:ext uri="{FF2B5EF4-FFF2-40B4-BE49-F238E27FC236}">
                <a16:creationId xmlns:a16="http://schemas.microsoft.com/office/drawing/2014/main" id="{651FC9A4-AACA-4B1A-AD33-139F035DCA90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2133600"/>
            <a:ext cx="2438400" cy="457200"/>
            <a:chOff x="1152" y="1344"/>
            <a:chExt cx="1536" cy="288"/>
          </a:xfrm>
        </p:grpSpPr>
        <p:sp>
          <p:nvSpPr>
            <p:cNvPr id="387095" name="Rectangle 23">
              <a:extLst>
                <a:ext uri="{FF2B5EF4-FFF2-40B4-BE49-F238E27FC236}">
                  <a16:creationId xmlns:a16="http://schemas.microsoft.com/office/drawing/2014/main" id="{6E426EFF-C291-4038-89AB-D0C4A29A1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344"/>
              <a:ext cx="1248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7098" name="Text Box 26">
              <a:extLst>
                <a:ext uri="{FF2B5EF4-FFF2-40B4-BE49-F238E27FC236}">
                  <a16:creationId xmlns:a16="http://schemas.microsoft.com/office/drawing/2014/main" id="{205B59E6-BCFB-4F60-A53E-B0D0FF3496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1344"/>
              <a:ext cx="148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chemeClr val="tx1"/>
                  </a:solidFill>
                </a:rPr>
                <a:t>系统消息队列</a:t>
              </a:r>
            </a:p>
          </p:txBody>
        </p:sp>
      </p:grpSp>
      <p:grpSp>
        <p:nvGrpSpPr>
          <p:cNvPr id="387183" name="Group 111">
            <a:extLst>
              <a:ext uri="{FF2B5EF4-FFF2-40B4-BE49-F238E27FC236}">
                <a16:creationId xmlns:a16="http://schemas.microsoft.com/office/drawing/2014/main" id="{6EBFBD8E-0652-446B-9230-0B267B0A333A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1752600"/>
            <a:ext cx="2286000" cy="1152525"/>
            <a:chOff x="3840" y="1344"/>
            <a:chExt cx="1440" cy="726"/>
          </a:xfrm>
        </p:grpSpPr>
        <p:sp>
          <p:nvSpPr>
            <p:cNvPr id="387102" name="Rectangle 30">
              <a:extLst>
                <a:ext uri="{FF2B5EF4-FFF2-40B4-BE49-F238E27FC236}">
                  <a16:creationId xmlns:a16="http://schemas.microsoft.com/office/drawing/2014/main" id="{DB1F8CD6-5BCA-482F-ACBE-6FC996118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1344"/>
              <a:ext cx="1440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7104" name="Rectangle 32">
              <a:extLst>
                <a:ext uri="{FF2B5EF4-FFF2-40B4-BE49-F238E27FC236}">
                  <a16:creationId xmlns:a16="http://schemas.microsoft.com/office/drawing/2014/main" id="{325E63A7-5459-4A08-A74D-A03B33C19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1680"/>
              <a:ext cx="1440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7105" name="Text Box 33">
              <a:extLst>
                <a:ext uri="{FF2B5EF4-FFF2-40B4-BE49-F238E27FC236}">
                  <a16:creationId xmlns:a16="http://schemas.microsoft.com/office/drawing/2014/main" id="{9C0C04CD-3EED-4E7F-BB3A-EC94932D2B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1624"/>
              <a:ext cx="1296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</a:rPr>
                <a:t>消息循环</a:t>
              </a:r>
              <a:endParaRPr lang="en-US" altLang="zh-CN" sz="2000" b="1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2000" b="1" dirty="0">
                  <a:solidFill>
                    <a:schemeClr val="tx1"/>
                  </a:solidFill>
                </a:rPr>
                <a:t>（</a:t>
              </a:r>
              <a:r>
                <a:rPr lang="en-US" altLang="zh-CN" sz="2000" b="1" dirty="0" err="1"/>
                <a:t>G</a:t>
              </a:r>
              <a:r>
                <a:rPr lang="en-US" altLang="zh-CN" sz="2000" b="1" dirty="0" err="1">
                  <a:solidFill>
                    <a:schemeClr val="tx1"/>
                  </a:solidFill>
                </a:rPr>
                <a:t>etMessage</a:t>
              </a:r>
              <a:r>
                <a:rPr lang="en-US" altLang="zh-CN" sz="2000" b="1" dirty="0">
                  <a:solidFill>
                    <a:schemeClr val="tx1"/>
                  </a:solidFill>
                </a:rPr>
                <a:t>)</a:t>
              </a:r>
              <a:endParaRPr lang="zh-CN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87112" name="Text Box 40">
              <a:extLst>
                <a:ext uri="{FF2B5EF4-FFF2-40B4-BE49-F238E27FC236}">
                  <a16:creationId xmlns:a16="http://schemas.microsoft.com/office/drawing/2014/main" id="{EC63BE91-CD61-4478-ABC7-018B2D1C26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382"/>
              <a:ext cx="10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</a:rPr>
                <a:t>WinMain()</a:t>
              </a:r>
            </a:p>
          </p:txBody>
        </p:sp>
      </p:grpSp>
      <p:grpSp>
        <p:nvGrpSpPr>
          <p:cNvPr id="387180" name="Group 108">
            <a:extLst>
              <a:ext uri="{FF2B5EF4-FFF2-40B4-BE49-F238E27FC236}">
                <a16:creationId xmlns:a16="http://schemas.microsoft.com/office/drawing/2014/main" id="{6B072179-0D09-4036-96A5-1E9C989481CD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2590800"/>
            <a:ext cx="2438400" cy="900113"/>
            <a:chOff x="912" y="1632"/>
            <a:chExt cx="1536" cy="567"/>
          </a:xfrm>
        </p:grpSpPr>
        <p:sp>
          <p:nvSpPr>
            <p:cNvPr id="387117" name="Line 45">
              <a:extLst>
                <a:ext uri="{FF2B5EF4-FFF2-40B4-BE49-F238E27FC236}">
                  <a16:creationId xmlns:a16="http://schemas.microsoft.com/office/drawing/2014/main" id="{BD02DF1E-1606-496D-AC1E-7A4D875D25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968"/>
              <a:ext cx="8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7122" name="Line 50">
              <a:extLst>
                <a:ext uri="{FF2B5EF4-FFF2-40B4-BE49-F238E27FC236}">
                  <a16:creationId xmlns:a16="http://schemas.microsoft.com/office/drawing/2014/main" id="{84AC2546-26B5-4C53-80A7-7900D71784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632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7152" name="Text Box 80">
              <a:extLst>
                <a:ext uri="{FF2B5EF4-FFF2-40B4-BE49-F238E27FC236}">
                  <a16:creationId xmlns:a16="http://schemas.microsoft.com/office/drawing/2014/main" id="{ACD9596B-EE54-42CF-AFCA-8B46B9559A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1968"/>
              <a:ext cx="15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800" b="1">
                  <a:solidFill>
                    <a:schemeClr val="tx1"/>
                  </a:solidFill>
                </a:rPr>
                <a:t>WM_MOUSEDOWN</a:t>
              </a:r>
            </a:p>
          </p:txBody>
        </p:sp>
      </p:grpSp>
      <p:grpSp>
        <p:nvGrpSpPr>
          <p:cNvPr id="387181" name="Group 109">
            <a:extLst>
              <a:ext uri="{FF2B5EF4-FFF2-40B4-BE49-F238E27FC236}">
                <a16:creationId xmlns:a16="http://schemas.microsoft.com/office/drawing/2014/main" id="{DEA8AC3F-1A53-4D9F-8427-2F481F08D8C2}"/>
              </a:ext>
            </a:extLst>
          </p:cNvPr>
          <p:cNvGrpSpPr>
            <a:grpSpLocks/>
          </p:cNvGrpSpPr>
          <p:nvPr/>
        </p:nvGrpSpPr>
        <p:grpSpPr bwMode="auto">
          <a:xfrm>
            <a:off x="2943225" y="2667000"/>
            <a:ext cx="2238375" cy="1295400"/>
            <a:chOff x="1854" y="1728"/>
            <a:chExt cx="1410" cy="816"/>
          </a:xfrm>
        </p:grpSpPr>
        <p:sp>
          <p:nvSpPr>
            <p:cNvPr id="387109" name="Text Box 37">
              <a:extLst>
                <a:ext uri="{FF2B5EF4-FFF2-40B4-BE49-F238E27FC236}">
                  <a16:creationId xmlns:a16="http://schemas.microsoft.com/office/drawing/2014/main" id="{662D9529-ADEA-4011-A976-9AB4656371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4" y="2294"/>
              <a:ext cx="141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chemeClr val="tx1"/>
                  </a:solidFill>
                </a:rPr>
                <a:t>应用消息队列</a:t>
              </a:r>
              <a:r>
                <a:rPr lang="en-US" altLang="zh-CN" sz="2000" b="1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387166" name="Rectangle 94">
              <a:extLst>
                <a:ext uri="{FF2B5EF4-FFF2-40B4-BE49-F238E27FC236}">
                  <a16:creationId xmlns:a16="http://schemas.microsoft.com/office/drawing/2014/main" id="{A72E3A08-8D4F-4EEE-856A-448D22289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1728"/>
              <a:ext cx="576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7167" name="Rectangle 95">
              <a:extLst>
                <a:ext uri="{FF2B5EF4-FFF2-40B4-BE49-F238E27FC236}">
                  <a16:creationId xmlns:a16="http://schemas.microsoft.com/office/drawing/2014/main" id="{253E7CF8-0FCF-4CCF-A664-E04EA007B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1872"/>
              <a:ext cx="576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7168" name="Rectangle 96">
              <a:extLst>
                <a:ext uri="{FF2B5EF4-FFF2-40B4-BE49-F238E27FC236}">
                  <a16:creationId xmlns:a16="http://schemas.microsoft.com/office/drawing/2014/main" id="{626975D9-7E34-47D8-AD63-0C4FE8D6E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016"/>
              <a:ext cx="576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7169" name="Rectangle 97">
              <a:extLst>
                <a:ext uri="{FF2B5EF4-FFF2-40B4-BE49-F238E27FC236}">
                  <a16:creationId xmlns:a16="http://schemas.microsoft.com/office/drawing/2014/main" id="{BC94225B-6786-4784-AF99-99345994F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160"/>
              <a:ext cx="576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87184" name="Group 112">
            <a:extLst>
              <a:ext uri="{FF2B5EF4-FFF2-40B4-BE49-F238E27FC236}">
                <a16:creationId xmlns:a16="http://schemas.microsoft.com/office/drawing/2014/main" id="{AFA1C8D6-8375-4218-A9FC-9BFD425E6378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2819400"/>
            <a:ext cx="2971800" cy="838200"/>
            <a:chOff x="3696" y="2016"/>
            <a:chExt cx="1872" cy="528"/>
          </a:xfrm>
        </p:grpSpPr>
        <p:sp>
          <p:nvSpPr>
            <p:cNvPr id="387106" name="Line 34">
              <a:extLst>
                <a:ext uri="{FF2B5EF4-FFF2-40B4-BE49-F238E27FC236}">
                  <a16:creationId xmlns:a16="http://schemas.microsoft.com/office/drawing/2014/main" id="{F59ED864-36E3-4ABB-9D2A-6430B71CB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2016"/>
              <a:ext cx="0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7107" name="Line 35">
              <a:extLst>
                <a:ext uri="{FF2B5EF4-FFF2-40B4-BE49-F238E27FC236}">
                  <a16:creationId xmlns:a16="http://schemas.microsoft.com/office/drawing/2014/main" id="{771CBCE4-C6D6-42B7-AF21-6B29A8717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2016"/>
              <a:ext cx="0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7113" name="Rectangle 41">
              <a:extLst>
                <a:ext uri="{FF2B5EF4-FFF2-40B4-BE49-F238E27FC236}">
                  <a16:creationId xmlns:a16="http://schemas.microsoft.com/office/drawing/2014/main" id="{471C9D81-D57C-4137-A263-6C3BA0E2E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208"/>
              <a:ext cx="864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7114" name="Text Box 42">
              <a:extLst>
                <a:ext uri="{FF2B5EF4-FFF2-40B4-BE49-F238E27FC236}">
                  <a16:creationId xmlns:a16="http://schemas.microsoft.com/office/drawing/2014/main" id="{AFF0BADB-E786-4F07-AE65-D691D9ECE1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2246"/>
              <a:ext cx="96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</a:rPr>
                <a:t>WinProc1</a:t>
              </a:r>
            </a:p>
          </p:txBody>
        </p:sp>
        <p:sp>
          <p:nvSpPr>
            <p:cNvPr id="387171" name="Rectangle 99">
              <a:extLst>
                <a:ext uri="{FF2B5EF4-FFF2-40B4-BE49-F238E27FC236}">
                  <a16:creationId xmlns:a16="http://schemas.microsoft.com/office/drawing/2014/main" id="{3B349C5F-50D7-43BE-B2D6-7AA0FB50F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2208"/>
              <a:ext cx="864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7172" name="Text Box 100">
              <a:extLst>
                <a:ext uri="{FF2B5EF4-FFF2-40B4-BE49-F238E27FC236}">
                  <a16:creationId xmlns:a16="http://schemas.microsoft.com/office/drawing/2014/main" id="{55939D67-E180-4AFD-918D-C54E16DEDB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246"/>
              <a:ext cx="96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</a:rPr>
                <a:t>WinProc2</a:t>
              </a:r>
            </a:p>
          </p:txBody>
        </p:sp>
      </p:grpSp>
      <p:grpSp>
        <p:nvGrpSpPr>
          <p:cNvPr id="387185" name="Group 113">
            <a:extLst>
              <a:ext uri="{FF2B5EF4-FFF2-40B4-BE49-F238E27FC236}">
                <a16:creationId xmlns:a16="http://schemas.microsoft.com/office/drawing/2014/main" id="{4E28F8E5-D75D-4ADB-82B6-25ECB548C3F9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3581400"/>
            <a:ext cx="3276600" cy="1778000"/>
            <a:chOff x="3600" y="2496"/>
            <a:chExt cx="2064" cy="1120"/>
          </a:xfrm>
        </p:grpSpPr>
        <p:sp>
          <p:nvSpPr>
            <p:cNvPr id="387173" name="Line 101">
              <a:extLst>
                <a:ext uri="{FF2B5EF4-FFF2-40B4-BE49-F238E27FC236}">
                  <a16:creationId xmlns:a16="http://schemas.microsoft.com/office/drawing/2014/main" id="{E37EDA8D-9B18-47D3-B514-818276551E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2496"/>
              <a:ext cx="1392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7174" name="Line 102">
              <a:extLst>
                <a:ext uri="{FF2B5EF4-FFF2-40B4-BE49-F238E27FC236}">
                  <a16:creationId xmlns:a16="http://schemas.microsoft.com/office/drawing/2014/main" id="{59434C3A-8042-4889-AF08-2AF4A9FD0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496"/>
              <a:ext cx="672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7175" name="Rectangle 103">
              <a:extLst>
                <a:ext uri="{FF2B5EF4-FFF2-40B4-BE49-F238E27FC236}">
                  <a16:creationId xmlns:a16="http://schemas.microsoft.com/office/drawing/2014/main" id="{ACAF8E5F-1234-4097-98C0-097DF0579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784"/>
              <a:ext cx="2064" cy="832"/>
            </a:xfrm>
            <a:prstGeom prst="rect">
              <a:avLst/>
            </a:prstGeom>
            <a:solidFill>
              <a:srgbClr val="92D05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tx1"/>
                  </a:solidFill>
                </a:rPr>
                <a:t>OUTPUT</a:t>
              </a:r>
              <a:r>
                <a:rPr lang="zh-CN" altLang="en-US" sz="2000" b="1" dirty="0">
                  <a:solidFill>
                    <a:schemeClr val="tx1"/>
                  </a:solidFill>
                </a:rPr>
                <a:t>按钮的</a:t>
              </a:r>
              <a:r>
                <a:rPr lang="en-US" altLang="zh-CN" sz="2000" b="1" dirty="0" err="1">
                  <a:solidFill>
                    <a:schemeClr val="tx1"/>
                  </a:solidFill>
                </a:rPr>
                <a:t>WinProc</a:t>
              </a:r>
              <a:r>
                <a:rPr lang="en-US" altLang="zh-CN" sz="2000" b="1" dirty="0">
                  <a:solidFill>
                    <a:schemeClr val="tx1"/>
                  </a:solidFill>
                </a:rPr>
                <a:t>()</a:t>
              </a:r>
            </a:p>
            <a:p>
              <a:r>
                <a:rPr lang="en-US" altLang="zh-CN" sz="2000" b="1" dirty="0">
                  <a:solidFill>
                    <a:schemeClr val="tx1"/>
                  </a:solidFill>
                </a:rPr>
                <a:t>{case </a:t>
              </a:r>
              <a:r>
                <a:rPr lang="en-US" altLang="zh-CN" sz="2000" b="1" dirty="0"/>
                <a:t>WM_MOUSEDOWN</a:t>
              </a:r>
              <a:r>
                <a:rPr lang="en-US" altLang="zh-CN" sz="2000" b="1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zh-CN" sz="2000" b="1" dirty="0">
                  <a:solidFill>
                    <a:schemeClr val="tx1"/>
                  </a:solidFill>
                </a:rPr>
                <a:t>      </a:t>
              </a:r>
              <a:r>
                <a:rPr lang="en-US" altLang="zh-CN" sz="2000" b="1" dirty="0" err="1">
                  <a:solidFill>
                    <a:srgbClr val="C00000"/>
                  </a:solidFill>
                </a:rPr>
                <a:t>OnOK</a:t>
              </a:r>
              <a:r>
                <a:rPr lang="en-US" altLang="zh-CN" sz="2000" b="1" dirty="0">
                  <a:solidFill>
                    <a:schemeClr val="tx1"/>
                  </a:solidFill>
                </a:rPr>
                <a:t>(); }</a:t>
              </a:r>
            </a:p>
          </p:txBody>
        </p:sp>
      </p:grpSp>
      <p:sp>
        <p:nvSpPr>
          <p:cNvPr id="387176" name="Freeform 104">
            <a:extLst>
              <a:ext uri="{FF2B5EF4-FFF2-40B4-BE49-F238E27FC236}">
                <a16:creationId xmlns:a16="http://schemas.microsoft.com/office/drawing/2014/main" id="{53650EA2-EF95-42B1-BE16-44FCAC0764EC}"/>
              </a:ext>
            </a:extLst>
          </p:cNvPr>
          <p:cNvSpPr>
            <a:spLocks/>
          </p:cNvSpPr>
          <p:nvPr/>
        </p:nvSpPr>
        <p:spPr bwMode="auto">
          <a:xfrm>
            <a:off x="3352800" y="4495800"/>
            <a:ext cx="2819400" cy="609600"/>
          </a:xfrm>
          <a:custGeom>
            <a:avLst/>
            <a:gdLst>
              <a:gd name="T0" fmla="*/ 1824 w 1824"/>
              <a:gd name="T1" fmla="*/ 624 h 624"/>
              <a:gd name="T2" fmla="*/ 1104 w 1824"/>
              <a:gd name="T3" fmla="*/ 384 h 624"/>
              <a:gd name="T4" fmla="*/ 0 w 1824"/>
              <a:gd name="T5" fmla="*/ 0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24" h="624">
                <a:moveTo>
                  <a:pt x="1824" y="624"/>
                </a:moveTo>
                <a:cubicBezTo>
                  <a:pt x="1616" y="556"/>
                  <a:pt x="1408" y="488"/>
                  <a:pt x="1104" y="384"/>
                </a:cubicBezTo>
                <a:cubicBezTo>
                  <a:pt x="800" y="280"/>
                  <a:pt x="400" y="140"/>
                  <a:pt x="0" y="0"/>
                </a:cubicBezTo>
              </a:path>
            </a:pathLst>
          </a:custGeom>
          <a:noFill/>
          <a:ln w="28575" cap="flat" cmpd="sng">
            <a:solidFill>
              <a:srgbClr val="FF3300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7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7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87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8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8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7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7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8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7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7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7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7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8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87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87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7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7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7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87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87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87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8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7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7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87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87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075" grpId="0"/>
      <p:bldP spid="38709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>
            <a:extLst>
              <a:ext uri="{FF2B5EF4-FFF2-40B4-BE49-F238E27FC236}">
                <a16:creationId xmlns:a16="http://schemas.microsoft.com/office/drawing/2014/main" id="{05AA77C4-AE13-475D-B858-A0D60694E6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34400" cy="676275"/>
          </a:xfrm>
        </p:spPr>
        <p:txBody>
          <a:bodyPr/>
          <a:lstStyle/>
          <a:p>
            <a:r>
              <a:rPr lang="zh-CN" altLang="en-US" dirty="0"/>
              <a:t>接口总结</a:t>
            </a:r>
          </a:p>
        </p:txBody>
      </p:sp>
      <p:sp>
        <p:nvSpPr>
          <p:cNvPr id="388115" name="Rectangle 19">
            <a:extLst>
              <a:ext uri="{FF2B5EF4-FFF2-40B4-BE49-F238E27FC236}">
                <a16:creationId xmlns:a16="http://schemas.microsoft.com/office/drawing/2014/main" id="{2146D2FB-3F14-4F3D-9A40-311B2CF6C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98450"/>
            <a:ext cx="20574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FF3300"/>
                </a:solidFill>
              </a:rPr>
              <a:t>系统调用</a:t>
            </a:r>
          </a:p>
        </p:txBody>
      </p:sp>
      <p:sp>
        <p:nvSpPr>
          <p:cNvPr id="388118" name="Rectangle 22">
            <a:extLst>
              <a:ext uri="{FF2B5EF4-FFF2-40B4-BE49-F238E27FC236}">
                <a16:creationId xmlns:a16="http://schemas.microsoft.com/office/drawing/2014/main" id="{C29ABA8B-5392-445C-91A7-724C38714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965450"/>
            <a:ext cx="80740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30000"/>
              </a:spcBef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用户使用计算机总结：应用操作系统提供的接口编写程序；应用这些程序解决问题</a:t>
            </a:r>
          </a:p>
        </p:txBody>
      </p:sp>
      <p:grpSp>
        <p:nvGrpSpPr>
          <p:cNvPr id="388119" name="Group 23">
            <a:extLst>
              <a:ext uri="{FF2B5EF4-FFF2-40B4-BE49-F238E27FC236}">
                <a16:creationId xmlns:a16="http://schemas.microsoft.com/office/drawing/2014/main" id="{E0E44237-C360-4111-8C9C-03509F9E8398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066802"/>
            <a:ext cx="7620000" cy="471488"/>
            <a:chOff x="576" y="1183"/>
            <a:chExt cx="4800" cy="297"/>
          </a:xfrm>
        </p:grpSpPr>
        <p:sp>
          <p:nvSpPr>
            <p:cNvPr id="388120" name="Rectangle 24">
              <a:extLst>
                <a:ext uri="{FF2B5EF4-FFF2-40B4-BE49-F238E27FC236}">
                  <a16:creationId xmlns:a16="http://schemas.microsoft.com/office/drawing/2014/main" id="{5A23AFE9-54DB-4312-A2F7-7A973CCCC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183"/>
              <a:ext cx="4800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lnSpc>
                  <a:spcPct val="140000"/>
                </a:lnSpc>
                <a:spcBef>
                  <a:spcPct val="0"/>
                </a:spcBef>
              </a:pP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命令行</a:t>
              </a: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:  </a:t>
              </a: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命令程序</a:t>
              </a: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+shell+</a:t>
              </a: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字符显示</a:t>
              </a:r>
            </a:p>
          </p:txBody>
        </p:sp>
        <p:pic>
          <p:nvPicPr>
            <p:cNvPr id="388121" name="Picture 25">
              <a:extLst>
                <a:ext uri="{FF2B5EF4-FFF2-40B4-BE49-F238E27FC236}">
                  <a16:creationId xmlns:a16="http://schemas.microsoft.com/office/drawing/2014/main" id="{7B071EED-0E54-4991-BCBE-62ADBE26C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1343"/>
              <a:ext cx="119" cy="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8122" name="Group 26">
            <a:extLst>
              <a:ext uri="{FF2B5EF4-FFF2-40B4-BE49-F238E27FC236}">
                <a16:creationId xmlns:a16="http://schemas.microsoft.com/office/drawing/2014/main" id="{A7456F0F-7FB9-4517-B162-061510735403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676402"/>
            <a:ext cx="7620000" cy="471488"/>
            <a:chOff x="576" y="1183"/>
            <a:chExt cx="4800" cy="297"/>
          </a:xfrm>
        </p:grpSpPr>
        <p:sp>
          <p:nvSpPr>
            <p:cNvPr id="388123" name="Rectangle 27">
              <a:extLst>
                <a:ext uri="{FF2B5EF4-FFF2-40B4-BE49-F238E27FC236}">
                  <a16:creationId xmlns:a16="http://schemas.microsoft.com/office/drawing/2014/main" id="{7D92F46C-62C0-425E-A9B4-50DE448EE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183"/>
              <a:ext cx="4800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lnSpc>
                  <a:spcPct val="140000"/>
                </a:lnSpc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GUI: </a:t>
              </a: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消息处理程序</a:t>
              </a: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+</a:t>
              </a: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消息框架</a:t>
              </a: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+</a:t>
              </a: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图形显示</a:t>
              </a:r>
            </a:p>
          </p:txBody>
        </p:sp>
        <p:pic>
          <p:nvPicPr>
            <p:cNvPr id="388124" name="Picture 28">
              <a:extLst>
                <a:ext uri="{FF2B5EF4-FFF2-40B4-BE49-F238E27FC236}">
                  <a16:creationId xmlns:a16="http://schemas.microsoft.com/office/drawing/2014/main" id="{F1D94F75-6F70-4D0C-9931-69DBAF5F48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1343"/>
              <a:ext cx="119" cy="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8125" name="Group 29">
            <a:extLst>
              <a:ext uri="{FF2B5EF4-FFF2-40B4-BE49-F238E27FC236}">
                <a16:creationId xmlns:a16="http://schemas.microsoft.com/office/drawing/2014/main" id="{24EC09D1-8D7B-4FE6-882F-C70D5D0A4EC1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2286002"/>
            <a:ext cx="7620000" cy="471488"/>
            <a:chOff x="576" y="1183"/>
            <a:chExt cx="4800" cy="297"/>
          </a:xfrm>
        </p:grpSpPr>
        <p:sp>
          <p:nvSpPr>
            <p:cNvPr id="388126" name="Rectangle 30">
              <a:extLst>
                <a:ext uri="{FF2B5EF4-FFF2-40B4-BE49-F238E27FC236}">
                  <a16:creationId xmlns:a16="http://schemas.microsoft.com/office/drawing/2014/main" id="{9BF08F6F-F17C-4EB1-8BC2-1BF493143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183"/>
              <a:ext cx="4800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lnSpc>
                  <a:spcPct val="140000"/>
                </a:lnSpc>
                <a:spcBef>
                  <a:spcPct val="0"/>
                </a:spcBef>
              </a:pP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应用程序</a:t>
              </a: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:  </a:t>
              </a: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将上述部分组成一个整体</a:t>
              </a: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…</a:t>
              </a:r>
            </a:p>
          </p:txBody>
        </p:sp>
        <p:pic>
          <p:nvPicPr>
            <p:cNvPr id="388127" name="Picture 31">
              <a:extLst>
                <a:ext uri="{FF2B5EF4-FFF2-40B4-BE49-F238E27FC236}">
                  <a16:creationId xmlns:a16="http://schemas.microsoft.com/office/drawing/2014/main" id="{2EAD7925-0869-418C-8622-D211401ACA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1343"/>
              <a:ext cx="119" cy="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8128" name="AutoShape 32">
            <a:extLst>
              <a:ext uri="{FF2B5EF4-FFF2-40B4-BE49-F238E27FC236}">
                <a16:creationId xmlns:a16="http://schemas.microsoft.com/office/drawing/2014/main" id="{5D60B8A6-C64F-45BA-A4AB-415D5B9442F2}"/>
              </a:ext>
            </a:extLst>
          </p:cNvPr>
          <p:cNvSpPr>
            <a:spLocks/>
          </p:cNvSpPr>
          <p:nvPr/>
        </p:nvSpPr>
        <p:spPr bwMode="auto">
          <a:xfrm>
            <a:off x="838200" y="1365250"/>
            <a:ext cx="228600" cy="1295400"/>
          </a:xfrm>
          <a:prstGeom prst="leftBrace">
            <a:avLst>
              <a:gd name="adj1" fmla="val 47222"/>
              <a:gd name="adj2" fmla="val 50000"/>
            </a:avLst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88130" name="AutoShape 34">
            <a:extLst>
              <a:ext uri="{FF2B5EF4-FFF2-40B4-BE49-F238E27FC236}">
                <a16:creationId xmlns:a16="http://schemas.microsoft.com/office/drawing/2014/main" id="{071169E8-6F72-40C9-895D-C5F512CA7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22450"/>
            <a:ext cx="457200" cy="1828800"/>
          </a:xfrm>
          <a:prstGeom prst="curvedRightArrow">
            <a:avLst>
              <a:gd name="adj1" fmla="val 80000"/>
              <a:gd name="adj2" fmla="val 160000"/>
              <a:gd name="adj3" fmla="val 33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88137" name="Group 41">
            <a:extLst>
              <a:ext uri="{FF2B5EF4-FFF2-40B4-BE49-F238E27FC236}">
                <a16:creationId xmlns:a16="http://schemas.microsoft.com/office/drawing/2014/main" id="{83D4FC68-9385-44E4-92CB-87A944EB2F15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4038603"/>
            <a:ext cx="7848600" cy="1063626"/>
            <a:chOff x="528" y="2544"/>
            <a:chExt cx="4944" cy="670"/>
          </a:xfrm>
        </p:grpSpPr>
        <p:sp>
          <p:nvSpPr>
            <p:cNvPr id="388132" name="Rectangle 36">
              <a:extLst>
                <a:ext uri="{FF2B5EF4-FFF2-40B4-BE49-F238E27FC236}">
                  <a16:creationId xmlns:a16="http://schemas.microsoft.com/office/drawing/2014/main" id="{22A339C8-D9CE-4C35-851D-F7EE3720F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544"/>
              <a:ext cx="4944" cy="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lnSpc>
                  <a:spcPct val="14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用户通过</a:t>
              </a:r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OS</a:t>
              </a: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接口使用计算机；</a:t>
              </a:r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OS</a:t>
              </a: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接口影响计算机的使用方式</a:t>
              </a:r>
            </a:p>
          </p:txBody>
        </p:sp>
        <p:pic>
          <p:nvPicPr>
            <p:cNvPr id="388133" name="Picture 37">
              <a:extLst>
                <a:ext uri="{FF2B5EF4-FFF2-40B4-BE49-F238E27FC236}">
                  <a16:creationId xmlns:a16="http://schemas.microsoft.com/office/drawing/2014/main" id="{892934FA-7DE7-4728-A4EA-3AD0463509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" y="2724"/>
              <a:ext cx="119" cy="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8134" name="AutoShape 38">
            <a:extLst>
              <a:ext uri="{FF2B5EF4-FFF2-40B4-BE49-F238E27FC236}">
                <a16:creationId xmlns:a16="http://schemas.microsoft.com/office/drawing/2014/main" id="{FE6016D3-53B0-4149-98D3-BE372FE30C1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174050" y="4706554"/>
            <a:ext cx="5741350" cy="1063626"/>
          </a:xfrm>
          <a:prstGeom prst="wedgeRoundRectCallout">
            <a:avLst>
              <a:gd name="adj1" fmla="val 57153"/>
              <a:gd name="adj2" fmla="val 3395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OS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提供了一些重要函数，这就是接口。接口表现为函数调用，又由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OS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提供，所以又称为系统调用。</a:t>
            </a:r>
          </a:p>
        </p:txBody>
      </p:sp>
      <p:grpSp>
        <p:nvGrpSpPr>
          <p:cNvPr id="388139" name="Group 43">
            <a:extLst>
              <a:ext uri="{FF2B5EF4-FFF2-40B4-BE49-F238E27FC236}">
                <a16:creationId xmlns:a16="http://schemas.microsoft.com/office/drawing/2014/main" id="{C7A28F69-BB54-4BDA-A85B-01767B530C3C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5568960"/>
            <a:ext cx="7848600" cy="546101"/>
            <a:chOff x="528" y="3456"/>
            <a:chExt cx="4944" cy="344"/>
          </a:xfrm>
        </p:grpSpPr>
        <p:sp>
          <p:nvSpPr>
            <p:cNvPr id="388135" name="Rectangle 39">
              <a:extLst>
                <a:ext uri="{FF2B5EF4-FFF2-40B4-BE49-F238E27FC236}">
                  <a16:creationId xmlns:a16="http://schemas.microsoft.com/office/drawing/2014/main" id="{76A12F88-4100-4229-8E5E-4C281D389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3456"/>
              <a:ext cx="4944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lnSpc>
                  <a:spcPct val="14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系统调用是学习操作系统的首要任务</a:t>
              </a:r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…</a:t>
              </a:r>
            </a:p>
          </p:txBody>
        </p:sp>
        <p:pic>
          <p:nvPicPr>
            <p:cNvPr id="388136" name="Picture 40">
              <a:extLst>
                <a:ext uri="{FF2B5EF4-FFF2-40B4-BE49-F238E27FC236}">
                  <a16:creationId xmlns:a16="http://schemas.microsoft.com/office/drawing/2014/main" id="{011F57B2-3AB5-44CB-B510-9C8A753EAE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" y="3612"/>
              <a:ext cx="119" cy="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8152" name="Group 56">
            <a:extLst>
              <a:ext uri="{FF2B5EF4-FFF2-40B4-BE49-F238E27FC236}">
                <a16:creationId xmlns:a16="http://schemas.microsoft.com/office/drawing/2014/main" id="{AFB4EE73-463D-4CD9-9DC8-47B5765F94A7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914400"/>
            <a:ext cx="2362200" cy="1549400"/>
            <a:chOff x="3168" y="1376"/>
            <a:chExt cx="1536" cy="1072"/>
          </a:xfrm>
        </p:grpSpPr>
        <p:sp>
          <p:nvSpPr>
            <p:cNvPr id="388153" name="AutoShape 57">
              <a:extLst>
                <a:ext uri="{FF2B5EF4-FFF2-40B4-BE49-F238E27FC236}">
                  <a16:creationId xmlns:a16="http://schemas.microsoft.com/office/drawing/2014/main" id="{418968C3-7767-48D8-A309-187F9CC63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836"/>
              <a:ext cx="1536" cy="612"/>
            </a:xfrm>
            <a:prstGeom prst="cube">
              <a:avLst>
                <a:gd name="adj" fmla="val 25000"/>
              </a:avLst>
            </a:prstGeom>
            <a:solidFill>
              <a:srgbClr val="80808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8154" name="AutoShape 58">
              <a:extLst>
                <a:ext uri="{FF2B5EF4-FFF2-40B4-BE49-F238E27FC236}">
                  <a16:creationId xmlns:a16="http://schemas.microsoft.com/office/drawing/2014/main" id="{54B5D06E-6D3E-40D9-8847-89D25DC53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2" y="1872"/>
              <a:ext cx="143" cy="288"/>
            </a:xfrm>
            <a:prstGeom prst="can">
              <a:avLst>
                <a:gd name="adj" fmla="val 51925"/>
              </a:avLst>
            </a:prstGeom>
            <a:solidFill>
              <a:srgbClr val="FFFFFF">
                <a:alpha val="11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8155" name="AutoShape 59">
              <a:extLst>
                <a:ext uri="{FF2B5EF4-FFF2-40B4-BE49-F238E27FC236}">
                  <a16:creationId xmlns:a16="http://schemas.microsoft.com/office/drawing/2014/main" id="{D887DBA0-12CA-4DCC-BD3C-DB662E13E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2" y="1800"/>
              <a:ext cx="143" cy="144"/>
            </a:xfrm>
            <a:prstGeom prst="can">
              <a:avLst>
                <a:gd name="adj" fmla="val 50350"/>
              </a:avLst>
            </a:prstGeom>
            <a:solidFill>
              <a:srgbClr val="FFFFFF">
                <a:alpha val="89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8156" name="AutoShape 60">
              <a:extLst>
                <a:ext uri="{FF2B5EF4-FFF2-40B4-BE49-F238E27FC236}">
                  <a16:creationId xmlns:a16="http://schemas.microsoft.com/office/drawing/2014/main" id="{ABC3B040-2EEF-4D5F-80AB-20DB0682A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1872"/>
              <a:ext cx="143" cy="288"/>
            </a:xfrm>
            <a:prstGeom prst="can">
              <a:avLst>
                <a:gd name="adj" fmla="val 51925"/>
              </a:avLst>
            </a:prstGeom>
            <a:solidFill>
              <a:srgbClr val="FFFFFF">
                <a:alpha val="11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8157" name="AutoShape 61">
              <a:extLst>
                <a:ext uri="{FF2B5EF4-FFF2-40B4-BE49-F238E27FC236}">
                  <a16:creationId xmlns:a16="http://schemas.microsoft.com/office/drawing/2014/main" id="{5BC1DBFA-9440-4398-B00F-4C3E71200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1800"/>
              <a:ext cx="143" cy="144"/>
            </a:xfrm>
            <a:prstGeom prst="can">
              <a:avLst>
                <a:gd name="adj" fmla="val 50350"/>
              </a:avLst>
            </a:prstGeom>
            <a:solidFill>
              <a:srgbClr val="FFFFFF">
                <a:alpha val="89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8158" name="AutoShape 62">
              <a:extLst>
                <a:ext uri="{FF2B5EF4-FFF2-40B4-BE49-F238E27FC236}">
                  <a16:creationId xmlns:a16="http://schemas.microsoft.com/office/drawing/2014/main" id="{9F5A66AD-5F51-4495-970E-8507372E4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" y="1872"/>
              <a:ext cx="143" cy="288"/>
            </a:xfrm>
            <a:prstGeom prst="can">
              <a:avLst>
                <a:gd name="adj" fmla="val 51925"/>
              </a:avLst>
            </a:prstGeom>
            <a:solidFill>
              <a:srgbClr val="FFFFFF">
                <a:alpha val="11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8159" name="AutoShape 63">
              <a:extLst>
                <a:ext uri="{FF2B5EF4-FFF2-40B4-BE49-F238E27FC236}">
                  <a16:creationId xmlns:a16="http://schemas.microsoft.com/office/drawing/2014/main" id="{335EAB03-AE1C-48EF-B3B0-ACAFFB10A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" y="1800"/>
              <a:ext cx="143" cy="144"/>
            </a:xfrm>
            <a:prstGeom prst="can">
              <a:avLst>
                <a:gd name="adj" fmla="val 50350"/>
              </a:avLst>
            </a:prstGeom>
            <a:solidFill>
              <a:srgbClr val="FFFFFF">
                <a:alpha val="89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8160" name="Line 64">
              <a:extLst>
                <a:ext uri="{FF2B5EF4-FFF2-40B4-BE49-F238E27FC236}">
                  <a16:creationId xmlns:a16="http://schemas.microsoft.com/office/drawing/2014/main" id="{48F4FAF1-A945-474D-9F41-19CCFADD0E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4" y="1620"/>
              <a:ext cx="429" cy="28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8161" name="Line 65">
              <a:extLst>
                <a:ext uri="{FF2B5EF4-FFF2-40B4-BE49-F238E27FC236}">
                  <a16:creationId xmlns:a16="http://schemas.microsoft.com/office/drawing/2014/main" id="{649FDFB9-EEB3-4285-8305-B7C84BF28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6" y="1620"/>
              <a:ext cx="107" cy="28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8162" name="Line 66">
              <a:extLst>
                <a:ext uri="{FF2B5EF4-FFF2-40B4-BE49-F238E27FC236}">
                  <a16:creationId xmlns:a16="http://schemas.microsoft.com/office/drawing/2014/main" id="{34142288-A2CC-4E64-AF9D-9022574387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23" y="1620"/>
              <a:ext cx="608" cy="28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8163" name="Text Box 67">
              <a:extLst>
                <a:ext uri="{FF2B5EF4-FFF2-40B4-BE49-F238E27FC236}">
                  <a16:creationId xmlns:a16="http://schemas.microsoft.com/office/drawing/2014/main" id="{8F5CBA45-17AE-432F-8ED2-887EE47628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9" y="1376"/>
              <a:ext cx="911" cy="26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系统调用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8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8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8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8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8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8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8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8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8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8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8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88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88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8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88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88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8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118" grpId="0"/>
      <p:bldP spid="3881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>
            <a:extLst>
              <a:ext uri="{FF2B5EF4-FFF2-40B4-BE49-F238E27FC236}">
                <a16:creationId xmlns:a16="http://schemas.microsoft.com/office/drawing/2014/main" id="{928F45F9-4737-44F2-B4A3-288E7EE7D5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469702" y="381003"/>
            <a:ext cx="8534400" cy="676275"/>
          </a:xfrm>
        </p:spPr>
        <p:txBody>
          <a:bodyPr/>
          <a:lstStyle/>
          <a:p>
            <a:r>
              <a:rPr lang="zh-CN" altLang="en-US" dirty="0"/>
              <a:t>提供哪些系统调用</a:t>
            </a:r>
            <a:r>
              <a:rPr lang="en-US" altLang="zh-CN" dirty="0"/>
              <a:t>?</a:t>
            </a:r>
          </a:p>
        </p:txBody>
      </p:sp>
      <p:sp>
        <p:nvSpPr>
          <p:cNvPr id="389123" name="Rectangle 3">
            <a:extLst>
              <a:ext uri="{FF2B5EF4-FFF2-40B4-BE49-F238E27FC236}">
                <a16:creationId xmlns:a16="http://schemas.microsoft.com/office/drawing/2014/main" id="{6512767B-F98C-46F4-852D-DE997B54A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175" y="1143000"/>
            <a:ext cx="80740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POSIX: 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将接口统一比较好</a:t>
            </a: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grpSp>
        <p:nvGrpSpPr>
          <p:cNvPr id="389124" name="Group 4">
            <a:extLst>
              <a:ext uri="{FF2B5EF4-FFF2-40B4-BE49-F238E27FC236}">
                <a16:creationId xmlns:a16="http://schemas.microsoft.com/office/drawing/2014/main" id="{0D1E1B58-2B73-4F15-BD6A-909E525E2A54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1638302"/>
            <a:ext cx="7620000" cy="474663"/>
            <a:chOff x="576" y="1183"/>
            <a:chExt cx="4800" cy="299"/>
          </a:xfrm>
        </p:grpSpPr>
        <p:sp>
          <p:nvSpPr>
            <p:cNvPr id="389125" name="Rectangle 5">
              <a:extLst>
                <a:ext uri="{FF2B5EF4-FFF2-40B4-BE49-F238E27FC236}">
                  <a16:creationId xmlns:a16="http://schemas.microsoft.com/office/drawing/2014/main" id="{06FC1C79-DC8F-4B91-AB9D-3101E8615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183"/>
              <a:ext cx="4800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lnSpc>
                  <a:spcPct val="140000"/>
                </a:lnSpc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Symbol" panose="05050102010706020507" pitchFamily="18" charset="2"/>
                </a:rPr>
                <a:t>Portable Operating System Interface of Unix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Symbol" panose="05050102010706020507" pitchFamily="18" charset="2"/>
                </a:rPr>
                <a:t> </a:t>
              </a:r>
            </a:p>
          </p:txBody>
        </p:sp>
        <p:pic>
          <p:nvPicPr>
            <p:cNvPr id="389126" name="Picture 6">
              <a:extLst>
                <a:ext uri="{FF2B5EF4-FFF2-40B4-BE49-F238E27FC236}">
                  <a16:creationId xmlns:a16="http://schemas.microsoft.com/office/drawing/2014/main" id="{D9C779DB-A843-42C5-99F6-72D66F1255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1343"/>
              <a:ext cx="119" cy="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9156" name="Group 36">
            <a:extLst>
              <a:ext uri="{FF2B5EF4-FFF2-40B4-BE49-F238E27FC236}">
                <a16:creationId xmlns:a16="http://schemas.microsoft.com/office/drawing/2014/main" id="{68305B05-6320-428C-8871-EA1086039A50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127000"/>
            <a:ext cx="2362200" cy="1549400"/>
            <a:chOff x="3168" y="1376"/>
            <a:chExt cx="1536" cy="1072"/>
          </a:xfrm>
        </p:grpSpPr>
        <p:sp>
          <p:nvSpPr>
            <p:cNvPr id="389157" name="AutoShape 37">
              <a:extLst>
                <a:ext uri="{FF2B5EF4-FFF2-40B4-BE49-F238E27FC236}">
                  <a16:creationId xmlns:a16="http://schemas.microsoft.com/office/drawing/2014/main" id="{BE5B5975-58B2-408E-9E53-9B8F87137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836"/>
              <a:ext cx="1536" cy="612"/>
            </a:xfrm>
            <a:prstGeom prst="cube">
              <a:avLst>
                <a:gd name="adj" fmla="val 25000"/>
              </a:avLst>
            </a:prstGeom>
            <a:solidFill>
              <a:srgbClr val="80808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158" name="AutoShape 38">
              <a:extLst>
                <a:ext uri="{FF2B5EF4-FFF2-40B4-BE49-F238E27FC236}">
                  <a16:creationId xmlns:a16="http://schemas.microsoft.com/office/drawing/2014/main" id="{ADCF2766-62A0-4B1F-8743-2EA966F33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2" y="1872"/>
              <a:ext cx="143" cy="288"/>
            </a:xfrm>
            <a:prstGeom prst="can">
              <a:avLst>
                <a:gd name="adj" fmla="val 51925"/>
              </a:avLst>
            </a:prstGeom>
            <a:solidFill>
              <a:srgbClr val="FFFFFF">
                <a:alpha val="11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159" name="AutoShape 39">
              <a:extLst>
                <a:ext uri="{FF2B5EF4-FFF2-40B4-BE49-F238E27FC236}">
                  <a16:creationId xmlns:a16="http://schemas.microsoft.com/office/drawing/2014/main" id="{E2837B81-5F23-4530-AC56-7E93BF439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2" y="1800"/>
              <a:ext cx="143" cy="144"/>
            </a:xfrm>
            <a:prstGeom prst="can">
              <a:avLst>
                <a:gd name="adj" fmla="val 50350"/>
              </a:avLst>
            </a:prstGeom>
            <a:solidFill>
              <a:srgbClr val="FFFFFF">
                <a:alpha val="89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160" name="AutoShape 40">
              <a:extLst>
                <a:ext uri="{FF2B5EF4-FFF2-40B4-BE49-F238E27FC236}">
                  <a16:creationId xmlns:a16="http://schemas.microsoft.com/office/drawing/2014/main" id="{F7DCD3A5-C659-4CCB-96FE-FD29E8709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1872"/>
              <a:ext cx="143" cy="288"/>
            </a:xfrm>
            <a:prstGeom prst="can">
              <a:avLst>
                <a:gd name="adj" fmla="val 51925"/>
              </a:avLst>
            </a:prstGeom>
            <a:solidFill>
              <a:srgbClr val="FFFFFF">
                <a:alpha val="11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161" name="AutoShape 41">
              <a:extLst>
                <a:ext uri="{FF2B5EF4-FFF2-40B4-BE49-F238E27FC236}">
                  <a16:creationId xmlns:a16="http://schemas.microsoft.com/office/drawing/2014/main" id="{CCFED4EB-E938-4BED-A227-4C0D04897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1800"/>
              <a:ext cx="143" cy="144"/>
            </a:xfrm>
            <a:prstGeom prst="can">
              <a:avLst>
                <a:gd name="adj" fmla="val 50350"/>
              </a:avLst>
            </a:prstGeom>
            <a:solidFill>
              <a:srgbClr val="FFFFFF">
                <a:alpha val="89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162" name="AutoShape 42">
              <a:extLst>
                <a:ext uri="{FF2B5EF4-FFF2-40B4-BE49-F238E27FC236}">
                  <a16:creationId xmlns:a16="http://schemas.microsoft.com/office/drawing/2014/main" id="{7E53275A-FC93-4261-8233-472DD3F4F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" y="1872"/>
              <a:ext cx="143" cy="288"/>
            </a:xfrm>
            <a:prstGeom prst="can">
              <a:avLst>
                <a:gd name="adj" fmla="val 51925"/>
              </a:avLst>
            </a:prstGeom>
            <a:solidFill>
              <a:srgbClr val="FFFFFF">
                <a:alpha val="11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163" name="AutoShape 43">
              <a:extLst>
                <a:ext uri="{FF2B5EF4-FFF2-40B4-BE49-F238E27FC236}">
                  <a16:creationId xmlns:a16="http://schemas.microsoft.com/office/drawing/2014/main" id="{2A5DAD6E-DBDD-4F5B-939B-5A818C286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" y="1800"/>
              <a:ext cx="143" cy="144"/>
            </a:xfrm>
            <a:prstGeom prst="can">
              <a:avLst>
                <a:gd name="adj" fmla="val 50350"/>
              </a:avLst>
            </a:prstGeom>
            <a:solidFill>
              <a:srgbClr val="FFFFFF">
                <a:alpha val="89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164" name="Line 44">
              <a:extLst>
                <a:ext uri="{FF2B5EF4-FFF2-40B4-BE49-F238E27FC236}">
                  <a16:creationId xmlns:a16="http://schemas.microsoft.com/office/drawing/2014/main" id="{05015D60-22E5-4D16-9607-0B6BD993DD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4" y="1620"/>
              <a:ext cx="429" cy="28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165" name="Line 45">
              <a:extLst>
                <a:ext uri="{FF2B5EF4-FFF2-40B4-BE49-F238E27FC236}">
                  <a16:creationId xmlns:a16="http://schemas.microsoft.com/office/drawing/2014/main" id="{BE1BD897-8564-4363-8CDD-2257E110B5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6" y="1620"/>
              <a:ext cx="107" cy="28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166" name="Line 46">
              <a:extLst>
                <a:ext uri="{FF2B5EF4-FFF2-40B4-BE49-F238E27FC236}">
                  <a16:creationId xmlns:a16="http://schemas.microsoft.com/office/drawing/2014/main" id="{7825A286-BF0D-4518-B1E3-8A7D0D20A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23" y="1620"/>
              <a:ext cx="608" cy="28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167" name="Text Box 47">
              <a:extLst>
                <a:ext uri="{FF2B5EF4-FFF2-40B4-BE49-F238E27FC236}">
                  <a16:creationId xmlns:a16="http://schemas.microsoft.com/office/drawing/2014/main" id="{E362FFD1-AFED-4957-BBC4-F726DEB464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9" y="1376"/>
              <a:ext cx="911" cy="26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800" b="1"/>
                <a:t>系统调用</a:t>
              </a:r>
            </a:p>
          </p:txBody>
        </p:sp>
      </p:grpSp>
      <p:grpSp>
        <p:nvGrpSpPr>
          <p:cNvPr id="389168" name="Group 48">
            <a:extLst>
              <a:ext uri="{FF2B5EF4-FFF2-40B4-BE49-F238E27FC236}">
                <a16:creationId xmlns:a16="http://schemas.microsoft.com/office/drawing/2014/main" id="{3103BA26-AB34-42A8-A12D-1BB589D9749E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2171702"/>
            <a:ext cx="7620000" cy="471488"/>
            <a:chOff x="576" y="1183"/>
            <a:chExt cx="4800" cy="297"/>
          </a:xfrm>
        </p:grpSpPr>
        <p:sp>
          <p:nvSpPr>
            <p:cNvPr id="389169" name="Rectangle 49">
              <a:extLst>
                <a:ext uri="{FF2B5EF4-FFF2-40B4-BE49-F238E27FC236}">
                  <a16:creationId xmlns:a16="http://schemas.microsoft.com/office/drawing/2014/main" id="{246763DE-C91C-4500-9836-1BCC188BA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183"/>
              <a:ext cx="4800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lnSpc>
                  <a:spcPct val="140000"/>
                </a:lnSpc>
                <a:spcBef>
                  <a:spcPct val="0"/>
                </a:spcBef>
              </a:pP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Symbol" panose="05050102010706020507" pitchFamily="18" charset="2"/>
                </a:rPr>
                <a:t>由</a:t>
              </a: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Symbol" panose="05050102010706020507" pitchFamily="18" charset="2"/>
                </a:rPr>
                <a:t>IEEE</a:t>
              </a: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Symbol" panose="05050102010706020507" pitchFamily="18" charset="2"/>
                </a:rPr>
                <a:t>开发，是一个标准族</a:t>
              </a: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Symbol" panose="05050102010706020507" pitchFamily="18" charset="2"/>
                </a:rPr>
                <a:t>: 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Symbol" panose="05050102010706020507" pitchFamily="18" charset="2"/>
                </a:rPr>
                <a:t> </a:t>
              </a: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Symbol" panose="05050102010706020507" pitchFamily="18" charset="2"/>
                </a:rPr>
                <a:t>1003.1, 2003…</a:t>
              </a:r>
            </a:p>
          </p:txBody>
        </p:sp>
        <p:pic>
          <p:nvPicPr>
            <p:cNvPr id="389170" name="Picture 50">
              <a:extLst>
                <a:ext uri="{FF2B5EF4-FFF2-40B4-BE49-F238E27FC236}">
                  <a16:creationId xmlns:a16="http://schemas.microsoft.com/office/drawing/2014/main" id="{5525DEE8-4B74-494A-B5C9-2BE4869A8D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1343"/>
              <a:ext cx="119" cy="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9204" name="Group 84">
            <a:extLst>
              <a:ext uri="{FF2B5EF4-FFF2-40B4-BE49-F238E27FC236}">
                <a16:creationId xmlns:a16="http://schemas.microsoft.com/office/drawing/2014/main" id="{8B41020A-18E4-4EDB-B6A4-D515E83901AE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2759075"/>
            <a:ext cx="6629400" cy="3844925"/>
            <a:chOff x="960" y="1738"/>
            <a:chExt cx="4176" cy="2422"/>
          </a:xfrm>
        </p:grpSpPr>
        <p:sp>
          <p:nvSpPr>
            <p:cNvPr id="389171" name="Line 51">
              <a:extLst>
                <a:ext uri="{FF2B5EF4-FFF2-40B4-BE49-F238E27FC236}">
                  <a16:creationId xmlns:a16="http://schemas.microsoft.com/office/drawing/2014/main" id="{F140CF75-0B1D-4229-8D0F-4B73CA6234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54"/>
              <a:ext cx="4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9172" name="Line 52">
              <a:extLst>
                <a:ext uri="{FF2B5EF4-FFF2-40B4-BE49-F238E27FC236}">
                  <a16:creationId xmlns:a16="http://schemas.microsoft.com/office/drawing/2014/main" id="{7A579A23-E543-416E-8170-F685146EE6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760"/>
              <a:ext cx="0" cy="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9173" name="Line 53">
              <a:extLst>
                <a:ext uri="{FF2B5EF4-FFF2-40B4-BE49-F238E27FC236}">
                  <a16:creationId xmlns:a16="http://schemas.microsoft.com/office/drawing/2014/main" id="{FA477B82-181A-4476-94F1-AE3DDC3897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1760"/>
              <a:ext cx="0" cy="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9174" name="Line 54">
              <a:extLst>
                <a:ext uri="{FF2B5EF4-FFF2-40B4-BE49-F238E27FC236}">
                  <a16:creationId xmlns:a16="http://schemas.microsoft.com/office/drawing/2014/main" id="{9A122046-FAEE-4CE7-9682-01B54ED37B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1766"/>
              <a:ext cx="0" cy="23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9175" name="Line 55">
              <a:extLst>
                <a:ext uri="{FF2B5EF4-FFF2-40B4-BE49-F238E27FC236}">
                  <a16:creationId xmlns:a16="http://schemas.microsoft.com/office/drawing/2014/main" id="{14059754-56EB-4487-8C4A-DBCB29C8F8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8" y="1760"/>
              <a:ext cx="0" cy="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9176" name="Line 56">
              <a:extLst>
                <a:ext uri="{FF2B5EF4-FFF2-40B4-BE49-F238E27FC236}">
                  <a16:creationId xmlns:a16="http://schemas.microsoft.com/office/drawing/2014/main" id="{FEAC977D-2530-4E65-86A4-472C465B3D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1760"/>
              <a:ext cx="4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9177" name="Text Box 57">
              <a:extLst>
                <a:ext uri="{FF2B5EF4-FFF2-40B4-BE49-F238E27FC236}">
                  <a16:creationId xmlns:a16="http://schemas.microsoft.com/office/drawing/2014/main" id="{3AED5698-E4F1-4909-8EB5-F05E5B3DB9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2" y="1738"/>
              <a:ext cx="76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分类</a:t>
              </a:r>
            </a:p>
          </p:txBody>
        </p:sp>
        <p:sp>
          <p:nvSpPr>
            <p:cNvPr id="389178" name="Text Box 58">
              <a:extLst>
                <a:ext uri="{FF2B5EF4-FFF2-40B4-BE49-F238E27FC236}">
                  <a16:creationId xmlns:a16="http://schemas.microsoft.com/office/drawing/2014/main" id="{0096662B-6A6A-40F8-9880-B5F73C21C4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1766"/>
              <a:ext cx="115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POSIX</a:t>
              </a:r>
              <a:r>
                <a:rPr lang="zh-CN" altLang="en-US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定义</a:t>
              </a:r>
            </a:p>
          </p:txBody>
        </p:sp>
        <p:sp>
          <p:nvSpPr>
            <p:cNvPr id="389179" name="Text Box 59">
              <a:extLst>
                <a:ext uri="{FF2B5EF4-FFF2-40B4-BE49-F238E27FC236}">
                  <a16:creationId xmlns:a16="http://schemas.microsoft.com/office/drawing/2014/main" id="{7036BAF4-70AB-4F65-8303-000A63F569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2" y="1748"/>
              <a:ext cx="76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描述</a:t>
              </a:r>
            </a:p>
          </p:txBody>
        </p:sp>
        <p:sp>
          <p:nvSpPr>
            <p:cNvPr id="389180" name="Line 60">
              <a:extLst>
                <a:ext uri="{FF2B5EF4-FFF2-40B4-BE49-F238E27FC236}">
                  <a16:creationId xmlns:a16="http://schemas.microsoft.com/office/drawing/2014/main" id="{5C3562F8-7AF5-45ED-BDFD-976BE96D2E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918"/>
              <a:ext cx="4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9181" name="Line 61">
              <a:extLst>
                <a:ext uri="{FF2B5EF4-FFF2-40B4-BE49-F238E27FC236}">
                  <a16:creationId xmlns:a16="http://schemas.microsoft.com/office/drawing/2014/main" id="{B02275A4-3B75-48A3-86C3-79ED130A65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342"/>
              <a:ext cx="32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9182" name="Text Box 62">
              <a:extLst>
                <a:ext uri="{FF2B5EF4-FFF2-40B4-BE49-F238E27FC236}">
                  <a16:creationId xmlns:a16="http://schemas.microsoft.com/office/drawing/2014/main" id="{4A3CCFA5-12C1-4271-BF46-F14881BFD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8" y="2318"/>
              <a:ext cx="7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任务管理</a:t>
              </a:r>
            </a:p>
          </p:txBody>
        </p:sp>
        <p:sp>
          <p:nvSpPr>
            <p:cNvPr id="389183" name="Text Box 63">
              <a:extLst>
                <a:ext uri="{FF2B5EF4-FFF2-40B4-BE49-F238E27FC236}">
                  <a16:creationId xmlns:a16="http://schemas.microsoft.com/office/drawing/2014/main" id="{1E703E76-DFD9-4232-A095-660160FCF9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2092"/>
              <a:ext cx="7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fork</a:t>
              </a:r>
            </a:p>
          </p:txBody>
        </p:sp>
        <p:sp>
          <p:nvSpPr>
            <p:cNvPr id="389185" name="Text Box 65">
              <a:extLst>
                <a:ext uri="{FF2B5EF4-FFF2-40B4-BE49-F238E27FC236}">
                  <a16:creationId xmlns:a16="http://schemas.microsoft.com/office/drawing/2014/main" id="{B2356F55-DF56-4E68-A95E-E91F4CDE66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8" y="2342"/>
              <a:ext cx="7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execl</a:t>
              </a:r>
            </a:p>
          </p:txBody>
        </p:sp>
        <p:sp>
          <p:nvSpPr>
            <p:cNvPr id="389186" name="Line 66">
              <a:extLst>
                <a:ext uri="{FF2B5EF4-FFF2-40B4-BE49-F238E27FC236}">
                  <a16:creationId xmlns:a16="http://schemas.microsoft.com/office/drawing/2014/main" id="{95F7891C-B898-45AF-9CD1-965B18C15D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630"/>
              <a:ext cx="32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9187" name="Text Box 67">
              <a:extLst>
                <a:ext uri="{FF2B5EF4-FFF2-40B4-BE49-F238E27FC236}">
                  <a16:creationId xmlns:a16="http://schemas.microsoft.com/office/drawing/2014/main" id="{3750C0F0-C3B7-4D72-BDE4-E977DE2B80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074"/>
              <a:ext cx="148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创建一个进程</a:t>
              </a:r>
            </a:p>
          </p:txBody>
        </p:sp>
        <p:sp>
          <p:nvSpPr>
            <p:cNvPr id="389188" name="Text Box 68">
              <a:extLst>
                <a:ext uri="{FF2B5EF4-FFF2-40B4-BE49-F238E27FC236}">
                  <a16:creationId xmlns:a16="http://schemas.microsoft.com/office/drawing/2014/main" id="{F1B4505F-B9A9-48DF-A07C-47C84A96E2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380"/>
              <a:ext cx="18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运行一个可执行程序</a:t>
              </a:r>
            </a:p>
          </p:txBody>
        </p:sp>
        <p:sp>
          <p:nvSpPr>
            <p:cNvPr id="389189" name="Text Box 69">
              <a:extLst>
                <a:ext uri="{FF2B5EF4-FFF2-40B4-BE49-F238E27FC236}">
                  <a16:creationId xmlns:a16="http://schemas.microsoft.com/office/drawing/2014/main" id="{4A2544E5-0A89-4A4C-9C9D-340B38EAF5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652"/>
              <a:ext cx="144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pthread_create</a:t>
              </a:r>
            </a:p>
          </p:txBody>
        </p:sp>
        <p:sp>
          <p:nvSpPr>
            <p:cNvPr id="389190" name="Text Box 70">
              <a:extLst>
                <a:ext uri="{FF2B5EF4-FFF2-40B4-BE49-F238E27FC236}">
                  <a16:creationId xmlns:a16="http://schemas.microsoft.com/office/drawing/2014/main" id="{4B8F88EA-9C5B-4EEC-BC43-E88DFD2C7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668"/>
              <a:ext cx="148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创建一个线程</a:t>
              </a:r>
            </a:p>
          </p:txBody>
        </p:sp>
        <p:sp>
          <p:nvSpPr>
            <p:cNvPr id="389191" name="Text Box 71">
              <a:extLst>
                <a:ext uri="{FF2B5EF4-FFF2-40B4-BE49-F238E27FC236}">
                  <a16:creationId xmlns:a16="http://schemas.microsoft.com/office/drawing/2014/main" id="{FDE2BAAD-53F6-45B4-8DE9-AC3B52BDC8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0" y="3398"/>
              <a:ext cx="7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文件系统</a:t>
              </a:r>
            </a:p>
          </p:txBody>
        </p:sp>
        <p:sp>
          <p:nvSpPr>
            <p:cNvPr id="389192" name="Line 72">
              <a:extLst>
                <a:ext uri="{FF2B5EF4-FFF2-40B4-BE49-F238E27FC236}">
                  <a16:creationId xmlns:a16="http://schemas.microsoft.com/office/drawing/2014/main" id="{676B5E62-349F-4362-8754-627FC82838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234"/>
              <a:ext cx="32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9193" name="Text Box 73">
              <a:extLst>
                <a:ext uri="{FF2B5EF4-FFF2-40B4-BE49-F238E27FC236}">
                  <a16:creationId xmlns:a16="http://schemas.microsoft.com/office/drawing/2014/main" id="{E40644D9-0897-4370-9F85-5C3AAAA83B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0" y="2960"/>
              <a:ext cx="7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open</a:t>
              </a:r>
            </a:p>
          </p:txBody>
        </p:sp>
        <p:sp>
          <p:nvSpPr>
            <p:cNvPr id="389194" name="Text Box 74">
              <a:extLst>
                <a:ext uri="{FF2B5EF4-FFF2-40B4-BE49-F238E27FC236}">
                  <a16:creationId xmlns:a16="http://schemas.microsoft.com/office/drawing/2014/main" id="{705E7D73-C761-48CB-B32E-8E729DA8AF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8" y="2966"/>
              <a:ext cx="192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打开一个文件或目录</a:t>
              </a:r>
            </a:p>
          </p:txBody>
        </p:sp>
        <p:sp>
          <p:nvSpPr>
            <p:cNvPr id="389195" name="Line 75">
              <a:extLst>
                <a:ext uri="{FF2B5EF4-FFF2-40B4-BE49-F238E27FC236}">
                  <a16:creationId xmlns:a16="http://schemas.microsoft.com/office/drawing/2014/main" id="{7F17FEAC-6E0F-40E1-8B99-C25126F84C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536"/>
              <a:ext cx="32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9196" name="Text Box 76">
              <a:extLst>
                <a:ext uri="{FF2B5EF4-FFF2-40B4-BE49-F238E27FC236}">
                  <a16:creationId xmlns:a16="http://schemas.microsoft.com/office/drawing/2014/main" id="{6787EC98-067E-4E01-BCB1-D000AA90B9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4" y="3326"/>
              <a:ext cx="99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EACCES</a:t>
              </a:r>
            </a:p>
          </p:txBody>
        </p:sp>
        <p:sp>
          <p:nvSpPr>
            <p:cNvPr id="389197" name="Text Box 77">
              <a:extLst>
                <a:ext uri="{FF2B5EF4-FFF2-40B4-BE49-F238E27FC236}">
                  <a16:creationId xmlns:a16="http://schemas.microsoft.com/office/drawing/2014/main" id="{FD8B6428-1725-4EFC-8379-628A5AEE24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0" y="3302"/>
              <a:ext cx="180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返回值，表示没有权限</a:t>
              </a:r>
            </a:p>
          </p:txBody>
        </p:sp>
        <p:sp>
          <p:nvSpPr>
            <p:cNvPr id="389198" name="Line 78">
              <a:extLst>
                <a:ext uri="{FF2B5EF4-FFF2-40B4-BE49-F238E27FC236}">
                  <a16:creationId xmlns:a16="http://schemas.microsoft.com/office/drawing/2014/main" id="{C7FAA55B-ACA5-4292-80E6-E3D3D1803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4154"/>
              <a:ext cx="4128" cy="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9199" name="Text Box 79">
              <a:extLst>
                <a:ext uri="{FF2B5EF4-FFF2-40B4-BE49-F238E27FC236}">
                  <a16:creationId xmlns:a16="http://schemas.microsoft.com/office/drawing/2014/main" id="{140045C2-A672-4A47-AFAB-64F2564517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3584"/>
              <a:ext cx="15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mode_t st_mode</a:t>
              </a:r>
            </a:p>
          </p:txBody>
        </p:sp>
        <p:sp>
          <p:nvSpPr>
            <p:cNvPr id="389200" name="Text Box 80">
              <a:extLst>
                <a:ext uri="{FF2B5EF4-FFF2-40B4-BE49-F238E27FC236}">
                  <a16:creationId xmlns:a16="http://schemas.microsoft.com/office/drawing/2014/main" id="{20090CAE-DDD1-4DDB-9FE1-D67BF15E17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0" y="3604"/>
              <a:ext cx="180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文件头结构</a:t>
              </a:r>
              <a:r>
                <a:rPr lang="en-US" altLang="zh-CN" sz="2000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: </a:t>
              </a:r>
              <a:r>
                <a:rPr lang="zh-CN" altLang="en-US" sz="2000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文件属性</a:t>
              </a:r>
            </a:p>
          </p:txBody>
        </p:sp>
        <p:sp>
          <p:nvSpPr>
            <p:cNvPr id="389201" name="Line 81">
              <a:extLst>
                <a:ext uri="{FF2B5EF4-FFF2-40B4-BE49-F238E27FC236}">
                  <a16:creationId xmlns:a16="http://schemas.microsoft.com/office/drawing/2014/main" id="{A5FC7AEA-E307-4A0C-82E3-E91588816A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848"/>
              <a:ext cx="32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9202" name="Text Box 82">
              <a:extLst>
                <a:ext uri="{FF2B5EF4-FFF2-40B4-BE49-F238E27FC236}">
                  <a16:creationId xmlns:a16="http://schemas.microsoft.com/office/drawing/2014/main" id="{5E4998B9-83CB-4B20-B9C1-AA90475719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3872"/>
              <a:ext cx="134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S_ISDIR(m)</a:t>
              </a:r>
            </a:p>
          </p:txBody>
        </p:sp>
        <p:sp>
          <p:nvSpPr>
            <p:cNvPr id="389203" name="Text Box 83">
              <a:extLst>
                <a:ext uri="{FF2B5EF4-FFF2-40B4-BE49-F238E27FC236}">
                  <a16:creationId xmlns:a16="http://schemas.microsoft.com/office/drawing/2014/main" id="{22575F9B-0D1B-4D55-ADAB-8A1BE00287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4" y="3884"/>
              <a:ext cx="190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宏展开，是否为目录文件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9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9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89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89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251" name="Group 107">
            <a:extLst>
              <a:ext uri="{FF2B5EF4-FFF2-40B4-BE49-F238E27FC236}">
                <a16:creationId xmlns:a16="http://schemas.microsoft.com/office/drawing/2014/main" id="{D8E56DC9-3943-4DBD-ABE2-A013D4236F99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5638807"/>
            <a:ext cx="3276600" cy="793751"/>
            <a:chOff x="3504" y="3648"/>
            <a:chExt cx="2256" cy="500"/>
          </a:xfrm>
        </p:grpSpPr>
        <p:sp>
          <p:nvSpPr>
            <p:cNvPr id="390248" name="Rectangle 104">
              <a:extLst>
                <a:ext uri="{FF2B5EF4-FFF2-40B4-BE49-F238E27FC236}">
                  <a16:creationId xmlns:a16="http://schemas.microsoft.com/office/drawing/2014/main" id="{49112553-E965-4F23-BB72-85297EB8C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648"/>
              <a:ext cx="2256" cy="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000" b="1" dirty="0">
                  <a:sym typeface="Symbol" panose="05050102010706020507" pitchFamily="18" charset="2"/>
                </a:rPr>
                <a:t>对于指令跳转也一样</a:t>
              </a:r>
            </a:p>
            <a:p>
              <a:pPr lvl="1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000" b="1" dirty="0">
                  <a:sym typeface="Symbol" panose="05050102010706020507" pitchFamily="18" charset="2"/>
                </a:rPr>
                <a:t>实现了隔离</a:t>
              </a:r>
              <a:r>
                <a:rPr lang="en-US" altLang="zh-CN" sz="2000" b="1" dirty="0">
                  <a:sym typeface="Symbol" panose="05050102010706020507" pitchFamily="18" charset="2"/>
                </a:rPr>
                <a:t>…</a:t>
              </a:r>
            </a:p>
          </p:txBody>
        </p:sp>
        <p:pic>
          <p:nvPicPr>
            <p:cNvPr id="390249" name="Picture 105">
              <a:extLst>
                <a:ext uri="{FF2B5EF4-FFF2-40B4-BE49-F238E27FC236}">
                  <a16:creationId xmlns:a16="http://schemas.microsoft.com/office/drawing/2014/main" id="{20F3B9E5-9780-4BCE-B2BD-3A0795432D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" y="3767"/>
              <a:ext cx="119" cy="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0146" name="Rectangle 2">
            <a:extLst>
              <a:ext uri="{FF2B5EF4-FFF2-40B4-BE49-F238E27FC236}">
                <a16:creationId xmlns:a16="http://schemas.microsoft.com/office/drawing/2014/main" id="{5F0AD1D8-F5A4-45D3-BAF3-458B40DAF8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34400" cy="676275"/>
          </a:xfrm>
        </p:spPr>
        <p:txBody>
          <a:bodyPr/>
          <a:lstStyle/>
          <a:p>
            <a:r>
              <a:rPr lang="zh-CN" altLang="en-US" dirty="0"/>
              <a:t>怎么实现系统调用</a:t>
            </a:r>
            <a:r>
              <a:rPr lang="en-US" altLang="zh-CN" dirty="0"/>
              <a:t>?</a:t>
            </a:r>
          </a:p>
        </p:txBody>
      </p:sp>
      <p:sp>
        <p:nvSpPr>
          <p:cNvPr id="390147" name="Rectangle 3">
            <a:extLst>
              <a:ext uri="{FF2B5EF4-FFF2-40B4-BE49-F238E27FC236}">
                <a16:creationId xmlns:a16="http://schemas.microsoft.com/office/drawing/2014/main" id="{12E7796A-7949-4A0F-B21B-9C380A028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175" y="1219200"/>
            <a:ext cx="80740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将内核程序和用户程序隔离比较好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! </a:t>
            </a:r>
          </a:p>
        </p:txBody>
      </p:sp>
      <p:grpSp>
        <p:nvGrpSpPr>
          <p:cNvPr id="390148" name="Group 4">
            <a:extLst>
              <a:ext uri="{FF2B5EF4-FFF2-40B4-BE49-F238E27FC236}">
                <a16:creationId xmlns:a16="http://schemas.microsoft.com/office/drawing/2014/main" id="{7E6272D5-D2B6-4C79-B621-60FD4D77857F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1752602"/>
            <a:ext cx="7620000" cy="471488"/>
            <a:chOff x="576" y="1183"/>
            <a:chExt cx="4800" cy="297"/>
          </a:xfrm>
        </p:grpSpPr>
        <p:sp>
          <p:nvSpPr>
            <p:cNvPr id="390149" name="Rectangle 5">
              <a:extLst>
                <a:ext uri="{FF2B5EF4-FFF2-40B4-BE49-F238E27FC236}">
                  <a16:creationId xmlns:a16="http://schemas.microsoft.com/office/drawing/2014/main" id="{F4F1BAFB-7579-40FD-822E-311BFBBD8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183"/>
              <a:ext cx="4800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lnSpc>
                  <a:spcPct val="140000"/>
                </a:lnSpc>
                <a:spcBef>
                  <a:spcPct val="0"/>
                </a:spcBef>
              </a:pP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Symbol" panose="05050102010706020507" pitchFamily="18" charset="2"/>
                </a:rPr>
                <a:t>区分内核态和用户态：一种处理器“硬件设计”</a:t>
              </a:r>
            </a:p>
          </p:txBody>
        </p:sp>
        <p:pic>
          <p:nvPicPr>
            <p:cNvPr id="390150" name="Picture 6">
              <a:extLst>
                <a:ext uri="{FF2B5EF4-FFF2-40B4-BE49-F238E27FC236}">
                  <a16:creationId xmlns:a16="http://schemas.microsoft.com/office/drawing/2014/main" id="{F45B4002-D9BE-45D3-82DA-9447CFF4C5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1343"/>
              <a:ext cx="119" cy="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0163" name="Group 19">
            <a:extLst>
              <a:ext uri="{FF2B5EF4-FFF2-40B4-BE49-F238E27FC236}">
                <a16:creationId xmlns:a16="http://schemas.microsoft.com/office/drawing/2014/main" id="{7AAB8D19-ECDC-45AA-B72E-BA31696C1670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127000"/>
            <a:ext cx="2362200" cy="1549400"/>
            <a:chOff x="3168" y="1376"/>
            <a:chExt cx="1536" cy="1072"/>
          </a:xfrm>
        </p:grpSpPr>
        <p:sp>
          <p:nvSpPr>
            <p:cNvPr id="390164" name="AutoShape 20">
              <a:extLst>
                <a:ext uri="{FF2B5EF4-FFF2-40B4-BE49-F238E27FC236}">
                  <a16:creationId xmlns:a16="http://schemas.microsoft.com/office/drawing/2014/main" id="{C3FAA968-F187-4520-8EBC-6C4566C4A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836"/>
              <a:ext cx="1536" cy="612"/>
            </a:xfrm>
            <a:prstGeom prst="cube">
              <a:avLst>
                <a:gd name="adj" fmla="val 25000"/>
              </a:avLst>
            </a:prstGeom>
            <a:solidFill>
              <a:srgbClr val="80808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0165" name="AutoShape 21">
              <a:extLst>
                <a:ext uri="{FF2B5EF4-FFF2-40B4-BE49-F238E27FC236}">
                  <a16:creationId xmlns:a16="http://schemas.microsoft.com/office/drawing/2014/main" id="{C4492D69-716E-45FF-A8FB-A751BA126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2" y="1872"/>
              <a:ext cx="143" cy="288"/>
            </a:xfrm>
            <a:prstGeom prst="can">
              <a:avLst>
                <a:gd name="adj" fmla="val 51925"/>
              </a:avLst>
            </a:prstGeom>
            <a:solidFill>
              <a:srgbClr val="FFFFFF">
                <a:alpha val="11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0166" name="AutoShape 22">
              <a:extLst>
                <a:ext uri="{FF2B5EF4-FFF2-40B4-BE49-F238E27FC236}">
                  <a16:creationId xmlns:a16="http://schemas.microsoft.com/office/drawing/2014/main" id="{A9626EB7-EADB-45EF-842E-0BC58A49E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2" y="1800"/>
              <a:ext cx="143" cy="144"/>
            </a:xfrm>
            <a:prstGeom prst="can">
              <a:avLst>
                <a:gd name="adj" fmla="val 50350"/>
              </a:avLst>
            </a:prstGeom>
            <a:solidFill>
              <a:srgbClr val="FFFFFF">
                <a:alpha val="89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0167" name="AutoShape 23">
              <a:extLst>
                <a:ext uri="{FF2B5EF4-FFF2-40B4-BE49-F238E27FC236}">
                  <a16:creationId xmlns:a16="http://schemas.microsoft.com/office/drawing/2014/main" id="{9399F5DF-8FC5-4B77-9FE9-230384BC3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1872"/>
              <a:ext cx="143" cy="288"/>
            </a:xfrm>
            <a:prstGeom prst="can">
              <a:avLst>
                <a:gd name="adj" fmla="val 51925"/>
              </a:avLst>
            </a:prstGeom>
            <a:solidFill>
              <a:srgbClr val="FFFFFF">
                <a:alpha val="11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0168" name="AutoShape 24">
              <a:extLst>
                <a:ext uri="{FF2B5EF4-FFF2-40B4-BE49-F238E27FC236}">
                  <a16:creationId xmlns:a16="http://schemas.microsoft.com/office/drawing/2014/main" id="{0A2E8F69-9EB9-4932-A130-0131170F4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1800"/>
              <a:ext cx="143" cy="144"/>
            </a:xfrm>
            <a:prstGeom prst="can">
              <a:avLst>
                <a:gd name="adj" fmla="val 50350"/>
              </a:avLst>
            </a:prstGeom>
            <a:solidFill>
              <a:srgbClr val="FFFFFF">
                <a:alpha val="89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0169" name="AutoShape 25">
              <a:extLst>
                <a:ext uri="{FF2B5EF4-FFF2-40B4-BE49-F238E27FC236}">
                  <a16:creationId xmlns:a16="http://schemas.microsoft.com/office/drawing/2014/main" id="{2BC3FB26-C30C-4DA4-93B7-9AE344124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" y="1872"/>
              <a:ext cx="143" cy="288"/>
            </a:xfrm>
            <a:prstGeom prst="can">
              <a:avLst>
                <a:gd name="adj" fmla="val 51925"/>
              </a:avLst>
            </a:prstGeom>
            <a:solidFill>
              <a:srgbClr val="FFFFFF">
                <a:alpha val="11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0170" name="AutoShape 26">
              <a:extLst>
                <a:ext uri="{FF2B5EF4-FFF2-40B4-BE49-F238E27FC236}">
                  <a16:creationId xmlns:a16="http://schemas.microsoft.com/office/drawing/2014/main" id="{846ED5B3-7609-44DF-AD68-85E93C31D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" y="1800"/>
              <a:ext cx="143" cy="144"/>
            </a:xfrm>
            <a:prstGeom prst="can">
              <a:avLst>
                <a:gd name="adj" fmla="val 50350"/>
              </a:avLst>
            </a:prstGeom>
            <a:solidFill>
              <a:srgbClr val="FFFFFF">
                <a:alpha val="89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0171" name="Line 27">
              <a:extLst>
                <a:ext uri="{FF2B5EF4-FFF2-40B4-BE49-F238E27FC236}">
                  <a16:creationId xmlns:a16="http://schemas.microsoft.com/office/drawing/2014/main" id="{C9D8D9D9-BA0F-4399-A444-DE25858CA7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4" y="1620"/>
              <a:ext cx="429" cy="28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0172" name="Line 28">
              <a:extLst>
                <a:ext uri="{FF2B5EF4-FFF2-40B4-BE49-F238E27FC236}">
                  <a16:creationId xmlns:a16="http://schemas.microsoft.com/office/drawing/2014/main" id="{C9222006-1E37-48BA-97B9-E107E33324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6" y="1620"/>
              <a:ext cx="107" cy="28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0173" name="Line 29">
              <a:extLst>
                <a:ext uri="{FF2B5EF4-FFF2-40B4-BE49-F238E27FC236}">
                  <a16:creationId xmlns:a16="http://schemas.microsoft.com/office/drawing/2014/main" id="{DB1D1F4C-3AC4-4ACD-BCBA-531A920F22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23" y="1620"/>
              <a:ext cx="608" cy="28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0174" name="Text Box 30">
              <a:extLst>
                <a:ext uri="{FF2B5EF4-FFF2-40B4-BE49-F238E27FC236}">
                  <a16:creationId xmlns:a16="http://schemas.microsoft.com/office/drawing/2014/main" id="{6719B73E-914B-44DE-908E-FFE8A266C4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9" y="1376"/>
              <a:ext cx="911" cy="26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800" b="1"/>
                <a:t>系统调用</a:t>
              </a:r>
            </a:p>
          </p:txBody>
        </p:sp>
      </p:grpSp>
      <p:grpSp>
        <p:nvGrpSpPr>
          <p:cNvPr id="390212" name="Group 68">
            <a:extLst>
              <a:ext uri="{FF2B5EF4-FFF2-40B4-BE49-F238E27FC236}">
                <a16:creationId xmlns:a16="http://schemas.microsoft.com/office/drawing/2014/main" id="{678B9EA6-B967-453E-807A-4452FF5B755E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2362200"/>
            <a:ext cx="3505200" cy="2287588"/>
            <a:chOff x="3408" y="2313"/>
            <a:chExt cx="2208" cy="1441"/>
          </a:xfrm>
        </p:grpSpPr>
        <p:sp>
          <p:nvSpPr>
            <p:cNvPr id="390213" name="Oval 69">
              <a:extLst>
                <a:ext uri="{FF2B5EF4-FFF2-40B4-BE49-F238E27FC236}">
                  <a16:creationId xmlns:a16="http://schemas.microsoft.com/office/drawing/2014/main" id="{AA6822EB-3FB4-4FE0-A2B7-E901ABAC3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313"/>
              <a:ext cx="1296" cy="1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90214" name="Oval 70">
              <a:extLst>
                <a:ext uri="{FF2B5EF4-FFF2-40B4-BE49-F238E27FC236}">
                  <a16:creationId xmlns:a16="http://schemas.microsoft.com/office/drawing/2014/main" id="{3D90012F-BA2B-47C6-A47F-67436FE7D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457"/>
              <a:ext cx="1008" cy="91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90215" name="Oval 71">
              <a:extLst>
                <a:ext uri="{FF2B5EF4-FFF2-40B4-BE49-F238E27FC236}">
                  <a16:creationId xmlns:a16="http://schemas.microsoft.com/office/drawing/2014/main" id="{AEEEBB26-66E0-424B-9E5C-88A2C3161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9" y="2574"/>
              <a:ext cx="720" cy="672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90216" name="Oval 72">
              <a:extLst>
                <a:ext uri="{FF2B5EF4-FFF2-40B4-BE49-F238E27FC236}">
                  <a16:creationId xmlns:a16="http://schemas.microsoft.com/office/drawing/2014/main" id="{C898AB23-9DBB-4A98-A723-2F200997F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688"/>
              <a:ext cx="432" cy="432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90217" name="Text Box 73">
              <a:extLst>
                <a:ext uri="{FF2B5EF4-FFF2-40B4-BE49-F238E27FC236}">
                  <a16:creationId xmlns:a16="http://schemas.microsoft.com/office/drawing/2014/main" id="{09B64693-424C-43C7-9613-286F1A79A0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3504"/>
              <a:ext cx="124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处理器保护环</a:t>
              </a:r>
            </a:p>
          </p:txBody>
        </p:sp>
        <p:sp>
          <p:nvSpPr>
            <p:cNvPr id="390218" name="Line 74">
              <a:extLst>
                <a:ext uri="{FF2B5EF4-FFF2-40B4-BE49-F238E27FC236}">
                  <a16:creationId xmlns:a16="http://schemas.microsoft.com/office/drawing/2014/main" id="{C09F2FC0-E646-4737-B03A-4B197CEB71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2928"/>
              <a:ext cx="72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90219" name="Text Box 75">
              <a:extLst>
                <a:ext uri="{FF2B5EF4-FFF2-40B4-BE49-F238E27FC236}">
                  <a16:creationId xmlns:a16="http://schemas.microsoft.com/office/drawing/2014/main" id="{B746AFF8-6485-4DC9-B204-B6D39829D5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2688"/>
              <a:ext cx="91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0  1  2 3</a:t>
              </a:r>
            </a:p>
          </p:txBody>
        </p:sp>
        <p:sp>
          <p:nvSpPr>
            <p:cNvPr id="390220" name="Line 76">
              <a:extLst>
                <a:ext uri="{FF2B5EF4-FFF2-40B4-BE49-F238E27FC236}">
                  <a16:creationId xmlns:a16="http://schemas.microsoft.com/office/drawing/2014/main" id="{C5B6E398-5451-4B8D-B4DC-970DED3E0C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2784"/>
              <a:ext cx="816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90221" name="Text Box 77">
              <a:extLst>
                <a:ext uri="{FF2B5EF4-FFF2-40B4-BE49-F238E27FC236}">
                  <a16:creationId xmlns:a16="http://schemas.microsoft.com/office/drawing/2014/main" id="{F45FB17C-757F-4DD3-91BD-AAAF23BA5C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2544"/>
              <a:ext cx="86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核心态</a:t>
              </a:r>
            </a:p>
          </p:txBody>
        </p:sp>
        <p:sp>
          <p:nvSpPr>
            <p:cNvPr id="390222" name="Line 78">
              <a:extLst>
                <a:ext uri="{FF2B5EF4-FFF2-40B4-BE49-F238E27FC236}">
                  <a16:creationId xmlns:a16="http://schemas.microsoft.com/office/drawing/2014/main" id="{F5774DAF-2586-421E-860E-6E1A247B07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3072"/>
              <a:ext cx="816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90223" name="Text Box 79">
              <a:extLst>
                <a:ext uri="{FF2B5EF4-FFF2-40B4-BE49-F238E27FC236}">
                  <a16:creationId xmlns:a16="http://schemas.microsoft.com/office/drawing/2014/main" id="{35ED56E2-B8A5-4784-AD09-AA4B7F3AC0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2832"/>
              <a:ext cx="86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OS</a:t>
              </a: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服务</a:t>
              </a:r>
            </a:p>
          </p:txBody>
        </p:sp>
        <p:sp>
          <p:nvSpPr>
            <p:cNvPr id="390224" name="Line 80">
              <a:extLst>
                <a:ext uri="{FF2B5EF4-FFF2-40B4-BE49-F238E27FC236}">
                  <a16:creationId xmlns:a16="http://schemas.microsoft.com/office/drawing/2014/main" id="{FF98855D-E532-4B81-AC88-B4D1AFCE58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3072"/>
              <a:ext cx="768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90225" name="Line 81">
              <a:extLst>
                <a:ext uri="{FF2B5EF4-FFF2-40B4-BE49-F238E27FC236}">
                  <a16:creationId xmlns:a16="http://schemas.microsoft.com/office/drawing/2014/main" id="{6083B474-A2C8-4CCB-A70B-76DFE5448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3360"/>
              <a:ext cx="816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90226" name="Text Box 82">
              <a:extLst>
                <a:ext uri="{FF2B5EF4-FFF2-40B4-BE49-F238E27FC236}">
                  <a16:creationId xmlns:a16="http://schemas.microsoft.com/office/drawing/2014/main" id="{631CB928-622D-4D3C-A410-9F9EFAC634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3120"/>
              <a:ext cx="86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用户态</a:t>
              </a:r>
            </a:p>
          </p:txBody>
        </p:sp>
      </p:grpSp>
      <p:grpSp>
        <p:nvGrpSpPr>
          <p:cNvPr id="390233" name="Group 89">
            <a:extLst>
              <a:ext uri="{FF2B5EF4-FFF2-40B4-BE49-F238E27FC236}">
                <a16:creationId xmlns:a16="http://schemas.microsoft.com/office/drawing/2014/main" id="{E8B0F858-623F-42DB-8906-8E76864445E4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4800600"/>
            <a:ext cx="3581400" cy="1533525"/>
            <a:chOff x="1008" y="2688"/>
            <a:chExt cx="2256" cy="966"/>
          </a:xfrm>
          <a:solidFill>
            <a:srgbClr val="FFFF00"/>
          </a:solidFill>
        </p:grpSpPr>
        <p:sp>
          <p:nvSpPr>
            <p:cNvPr id="390234" name="Text Box 90">
              <a:extLst>
                <a:ext uri="{FF2B5EF4-FFF2-40B4-BE49-F238E27FC236}">
                  <a16:creationId xmlns:a16="http://schemas.microsoft.com/office/drawing/2014/main" id="{8D756F6E-4DCC-4E6B-B95B-73BCB9EFD2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2688"/>
              <a:ext cx="1056" cy="29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CPL(</a:t>
              </a:r>
              <a:r>
                <a:rPr lang="en-US" altLang="zh-CN" b="1"/>
                <a:t>CS</a:t>
              </a:r>
              <a:r>
                <a:rPr lang="en-US" altLang="zh-CN" b="1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90235" name="Text Box 91">
              <a:extLst>
                <a:ext uri="{FF2B5EF4-FFF2-40B4-BE49-F238E27FC236}">
                  <a16:creationId xmlns:a16="http://schemas.microsoft.com/office/drawing/2014/main" id="{A276575C-4BB7-4E13-95A3-BEB2B0112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3018"/>
              <a:ext cx="1056" cy="29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RPL(</a:t>
              </a:r>
              <a:r>
                <a:rPr lang="en-US" altLang="zh-CN" b="1"/>
                <a:t>DS</a:t>
              </a:r>
              <a:r>
                <a:rPr lang="en-US" altLang="zh-CN" b="1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90236" name="Text Box 92">
              <a:extLst>
                <a:ext uri="{FF2B5EF4-FFF2-40B4-BE49-F238E27FC236}">
                  <a16:creationId xmlns:a16="http://schemas.microsoft.com/office/drawing/2014/main" id="{713B0311-B706-4D34-ABC1-03C35C6662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3360"/>
              <a:ext cx="1056" cy="29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DPL</a:t>
              </a:r>
            </a:p>
          </p:txBody>
        </p:sp>
        <p:sp>
          <p:nvSpPr>
            <p:cNvPr id="390237" name="Line 93">
              <a:extLst>
                <a:ext uri="{FF2B5EF4-FFF2-40B4-BE49-F238E27FC236}">
                  <a16:creationId xmlns:a16="http://schemas.microsoft.com/office/drawing/2014/main" id="{050240EC-1AC4-44D2-A25C-886E4CFB0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2832"/>
              <a:ext cx="432" cy="672"/>
            </a:xfrm>
            <a:prstGeom prst="line">
              <a:avLst/>
            </a:prstGeom>
            <a:grp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0238" name="Line 94">
              <a:extLst>
                <a:ext uri="{FF2B5EF4-FFF2-40B4-BE49-F238E27FC236}">
                  <a16:creationId xmlns:a16="http://schemas.microsoft.com/office/drawing/2014/main" id="{1083365D-AD17-4447-888F-8A5DCA317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2832"/>
              <a:ext cx="432" cy="336"/>
            </a:xfrm>
            <a:prstGeom prst="line">
              <a:avLst/>
            </a:prstGeom>
            <a:grp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0239" name="Line 95">
              <a:extLst>
                <a:ext uri="{FF2B5EF4-FFF2-40B4-BE49-F238E27FC236}">
                  <a16:creationId xmlns:a16="http://schemas.microsoft.com/office/drawing/2014/main" id="{AFEADD93-0E98-40DB-8B7D-22931B11C4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832"/>
              <a:ext cx="432" cy="0"/>
            </a:xfrm>
            <a:prstGeom prst="line">
              <a:avLst/>
            </a:prstGeom>
            <a:grp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0240" name="Text Box 96">
              <a:extLst>
                <a:ext uri="{FF2B5EF4-FFF2-40B4-BE49-F238E27FC236}">
                  <a16:creationId xmlns:a16="http://schemas.microsoft.com/office/drawing/2014/main" id="{FF9694C6-8E52-4636-8EA3-36E1448376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688"/>
              <a:ext cx="768" cy="29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tx1"/>
                  </a:solidFill>
                </a:rPr>
                <a:t>检查</a:t>
              </a:r>
            </a:p>
          </p:txBody>
        </p:sp>
      </p:grpSp>
      <p:sp>
        <p:nvSpPr>
          <p:cNvPr id="390241" name="AutoShape 97">
            <a:extLst>
              <a:ext uri="{FF2B5EF4-FFF2-40B4-BE49-F238E27FC236}">
                <a16:creationId xmlns:a16="http://schemas.microsoft.com/office/drawing/2014/main" id="{9050A077-96E7-4248-94CE-1FFB75BF46B2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962400" y="5410200"/>
            <a:ext cx="1828800" cy="914400"/>
          </a:xfrm>
          <a:prstGeom prst="wedgeRoundRectCallout">
            <a:avLst>
              <a:gd name="adj1" fmla="val 4685"/>
              <a:gd name="adj2" fmla="val 7690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>
              <a:spcBef>
                <a:spcPct val="0"/>
              </a:spcBef>
            </a:pPr>
            <a:r>
              <a:rPr lang="en-US" altLang="zh-CN" b="1">
                <a:solidFill>
                  <a:schemeClr val="tx1"/>
                </a:solidFill>
              </a:rPr>
              <a:t>DPL</a:t>
            </a:r>
            <a:r>
              <a:rPr lang="en-US" altLang="zh-CN" b="1">
                <a:solidFill>
                  <a:schemeClr val="tx1"/>
                </a:solidFill>
                <a:sym typeface="Symbol" panose="05050102010706020507" pitchFamily="18" charset="2"/>
              </a:rPr>
              <a:t>CPL</a:t>
            </a:r>
          </a:p>
          <a:p>
            <a:pPr algn="ctr">
              <a:spcBef>
                <a:spcPct val="0"/>
              </a:spcBef>
            </a:pPr>
            <a:r>
              <a:rPr lang="en-US" altLang="zh-CN" b="1">
                <a:solidFill>
                  <a:schemeClr val="tx1"/>
                </a:solidFill>
              </a:rPr>
              <a:t>DPL</a:t>
            </a:r>
            <a:r>
              <a:rPr lang="en-US" altLang="zh-CN" b="1">
                <a:solidFill>
                  <a:schemeClr val="tx1"/>
                </a:solidFill>
                <a:sym typeface="Symbol" panose="05050102010706020507" pitchFamily="18" charset="2"/>
              </a:rPr>
              <a:t>RPL</a:t>
            </a:r>
          </a:p>
        </p:txBody>
      </p:sp>
      <p:sp>
        <p:nvSpPr>
          <p:cNvPr id="390243" name="AutoShape 99">
            <a:extLst>
              <a:ext uri="{FF2B5EF4-FFF2-40B4-BE49-F238E27FC236}">
                <a16:creationId xmlns:a16="http://schemas.microsoft.com/office/drawing/2014/main" id="{AF4A3A62-F970-480C-855D-D9FFD8A46126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622800" y="2336800"/>
            <a:ext cx="4292600" cy="1676400"/>
          </a:xfrm>
          <a:prstGeom prst="wedgeRoundRectCallout">
            <a:avLst>
              <a:gd name="adj1" fmla="val 57801"/>
              <a:gd name="adj2" fmla="val 8616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>
              <a:spcBef>
                <a:spcPct val="0"/>
              </a:spcBef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当前程序执行在什么态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哪层环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)?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由于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CS:IP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是当前指令，所以用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的最低两位来表示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0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是内核态，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是用户态</a:t>
            </a:r>
          </a:p>
        </p:txBody>
      </p:sp>
      <p:sp>
        <p:nvSpPr>
          <p:cNvPr id="390244" name="AutoShape 100">
            <a:extLst>
              <a:ext uri="{FF2B5EF4-FFF2-40B4-BE49-F238E27FC236}">
                <a16:creationId xmlns:a16="http://schemas.microsoft.com/office/drawing/2014/main" id="{D2CCF663-0074-43F8-A2C7-85B912278488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52400" y="5181600"/>
            <a:ext cx="1676400" cy="1295400"/>
          </a:xfrm>
          <a:prstGeom prst="wedgeRoundRectCallout">
            <a:avLst>
              <a:gd name="adj1" fmla="val -63829"/>
              <a:gd name="adj2" fmla="val 17032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>
              <a:spcBef>
                <a:spcPct val="0"/>
              </a:spcBef>
            </a:pPr>
            <a:r>
              <a:rPr lang="zh-CN" altLang="en-US" b="1">
                <a:solidFill>
                  <a:schemeClr val="tx1"/>
                </a:solidFill>
              </a:rPr>
              <a:t>访问的数据段</a:t>
            </a:r>
            <a:r>
              <a:rPr lang="en-US" altLang="zh-CN" b="1">
                <a:solidFill>
                  <a:schemeClr val="tx1"/>
                </a:solidFill>
              </a:rPr>
              <a:t>DS</a:t>
            </a:r>
            <a:r>
              <a:rPr lang="zh-CN" altLang="en-US" b="1">
                <a:solidFill>
                  <a:schemeClr val="tx1"/>
                </a:solidFill>
              </a:rPr>
              <a:t>的最低两位</a:t>
            </a:r>
            <a:endParaRPr lang="zh-CN" altLang="en-US" b="1">
              <a:solidFill>
                <a:schemeClr val="tx1"/>
              </a:solidFill>
              <a:sym typeface="Symbol" panose="05050102010706020507" pitchFamily="18" charset="2"/>
            </a:endParaRPr>
          </a:p>
        </p:txBody>
      </p:sp>
      <p:grpSp>
        <p:nvGrpSpPr>
          <p:cNvPr id="390250" name="Group 106">
            <a:extLst>
              <a:ext uri="{FF2B5EF4-FFF2-40B4-BE49-F238E27FC236}">
                <a16:creationId xmlns:a16="http://schemas.microsoft.com/office/drawing/2014/main" id="{089E3D27-26AB-4A3B-A5FF-540CE52E6BB1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4191002"/>
            <a:ext cx="3276600" cy="1163638"/>
            <a:chOff x="3504" y="2762"/>
            <a:chExt cx="2064" cy="733"/>
          </a:xfrm>
        </p:grpSpPr>
        <p:sp>
          <p:nvSpPr>
            <p:cNvPr id="390246" name="Rectangle 102">
              <a:extLst>
                <a:ext uri="{FF2B5EF4-FFF2-40B4-BE49-F238E27FC236}">
                  <a16:creationId xmlns:a16="http://schemas.microsoft.com/office/drawing/2014/main" id="{727E05C5-CA68-401D-B78C-28B881FB5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762"/>
              <a:ext cx="2064" cy="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000" b="1" dirty="0">
                  <a:sym typeface="Symbol" panose="05050102010706020507" pitchFamily="18" charset="2"/>
                </a:rPr>
                <a:t>内核态可以访问任何数据，用户态不能访问内核数据</a:t>
              </a:r>
            </a:p>
          </p:txBody>
        </p:sp>
        <p:pic>
          <p:nvPicPr>
            <p:cNvPr id="390247" name="Picture 103">
              <a:extLst>
                <a:ext uri="{FF2B5EF4-FFF2-40B4-BE49-F238E27FC236}">
                  <a16:creationId xmlns:a16="http://schemas.microsoft.com/office/drawing/2014/main" id="{6DF6A3E9-7CB0-4F0D-AE0C-23EF56D42D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" y="2880"/>
              <a:ext cx="119" cy="121"/>
            </a:xfrm>
            <a:prstGeom prst="rect">
              <a:avLst/>
            </a:prstGeom>
            <a:solidFill>
              <a:schemeClr val="bg1"/>
            </a:solidFill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0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0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90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0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9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90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9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90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9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147" grpId="0"/>
      <p:bldP spid="390241" grpId="0" animBg="1"/>
      <p:bldP spid="390243" grpId="0" animBg="1"/>
      <p:bldP spid="39024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765710" y="1565031"/>
            <a:ext cx="7884876" cy="2181225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操作系统应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复杂的、困难的、丑陋的、特殊的硬件细节，呈现给程序（程序员）良好、清晰、优雅、一致的抽象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操作系统的任务就是创建好的抽象，并实现和管理它所创建的抽象</a:t>
            </a:r>
          </a:p>
          <a:p>
            <a:pPr eaLnBrk="1" hangingPunct="1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线形标注 2 3"/>
          <p:cNvSpPr/>
          <p:nvPr/>
        </p:nvSpPr>
        <p:spPr>
          <a:xfrm>
            <a:off x="6699120" y="3016748"/>
            <a:ext cx="1660934" cy="101799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45304"/>
              <a:gd name="adj5" fmla="val -35407"/>
              <a:gd name="adj6" fmla="val -108948"/>
            </a:avLst>
          </a:prstGeom>
          <a:solidFill>
            <a:srgbClr val="FE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仿宋" pitchFamily="49" charset="-122"/>
                <a:ea typeface="仿宋" pitchFamily="49" charset="-122"/>
              </a:rPr>
              <a:t>自顶向下的观点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6E5C1D-19B4-C749-9826-943347732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5340"/>
            <a:ext cx="5450681" cy="73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eaLnBrk="1" hangingPunct="1">
              <a:defRPr sz="4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ctr" eaLnBrk="1" hangingPunct="1">
              <a:defRPr sz="4400">
                <a:latin typeface="Calibri" pitchFamily="34" charset="0"/>
                <a:ea typeface="宋体" charset="-122"/>
              </a:defRPr>
            </a:lvl2pPr>
            <a:lvl3pPr algn="ctr" eaLnBrk="1" hangingPunct="1">
              <a:defRPr sz="4400">
                <a:latin typeface="Calibri" pitchFamily="34" charset="0"/>
                <a:ea typeface="宋体" charset="-122"/>
              </a:defRPr>
            </a:lvl3pPr>
            <a:lvl4pPr algn="ctr" eaLnBrk="1" hangingPunct="1">
              <a:defRPr sz="4400">
                <a:latin typeface="Calibri" pitchFamily="34" charset="0"/>
                <a:ea typeface="宋体" charset="-122"/>
              </a:defRPr>
            </a:lvl4pPr>
            <a:lvl5pPr algn="ctr" eaLnBrk="1" hangingPunct="1">
              <a:defRPr sz="4400">
                <a:latin typeface="Calibri" pitchFamily="34" charset="0"/>
                <a:ea typeface="宋体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9pPr>
          </a:lstStyle>
          <a:p>
            <a:pPr>
              <a:defRPr/>
            </a:pPr>
            <a:r>
              <a:rPr lang="en-US" altLang="zh-CN" sz="32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1.1.2 OS</a:t>
            </a:r>
            <a:r>
              <a:rPr lang="zh-CN" altLang="en-US" sz="32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的作用</a:t>
            </a:r>
          </a:p>
        </p:txBody>
      </p:sp>
    </p:spTree>
    <p:extLst>
      <p:ext uri="{BB962C8B-B14F-4D97-AF65-F5344CB8AC3E}">
        <p14:creationId xmlns:p14="http://schemas.microsoft.com/office/powerpoint/2010/main" val="82030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0977" y="1475509"/>
            <a:ext cx="7560840" cy="4713255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spcBef>
                <a:spcPct val="50000"/>
              </a:spcBef>
              <a:buNone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OS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作为计算机系统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资源的管理者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软硬件资源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00037" lvl="1" indent="0" algn="just">
              <a:lnSpc>
                <a:spcPct val="150000"/>
              </a:lnSpc>
              <a:spcBef>
                <a:spcPct val="50000"/>
              </a:spcBef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处理机管理， 用于分配和控制处理机；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00037" lvl="1" indent="0" algn="just">
              <a:lnSpc>
                <a:spcPct val="150000"/>
              </a:lnSpc>
              <a:spcBef>
                <a:spcPct val="50000"/>
              </a:spcBef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存储器管理，主要负责内存的分配与回收；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00037" lvl="1" indent="0" algn="just">
              <a:lnSpc>
                <a:spcPct val="150000"/>
              </a:lnSpc>
              <a:spcBef>
                <a:spcPct val="50000"/>
              </a:spcBef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设备管理，负责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设备的分配与操纵；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00037" lvl="1" indent="0" algn="just">
              <a:lnSpc>
                <a:spcPct val="150000"/>
              </a:lnSpc>
              <a:spcBef>
                <a:spcPct val="50000"/>
              </a:spcBef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文件管理，负责文件的存取、共享和保护。</a:t>
            </a: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多用户系统，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需要管理共享资源，避免发生冲突。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5A2CD8B-977E-8E45-ABA8-B60F6AA561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5340"/>
            <a:ext cx="5450681" cy="73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eaLnBrk="1" hangingPunct="1">
              <a:defRPr sz="4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ctr" eaLnBrk="1" hangingPunct="1">
              <a:defRPr sz="4400">
                <a:latin typeface="Calibri" pitchFamily="34" charset="0"/>
                <a:ea typeface="宋体" charset="-122"/>
              </a:defRPr>
            </a:lvl2pPr>
            <a:lvl3pPr algn="ctr" eaLnBrk="1" hangingPunct="1">
              <a:defRPr sz="4400">
                <a:latin typeface="Calibri" pitchFamily="34" charset="0"/>
                <a:ea typeface="宋体" charset="-122"/>
              </a:defRPr>
            </a:lvl3pPr>
            <a:lvl4pPr algn="ctr" eaLnBrk="1" hangingPunct="1">
              <a:defRPr sz="4400">
                <a:latin typeface="Calibri" pitchFamily="34" charset="0"/>
                <a:ea typeface="宋体" charset="-122"/>
              </a:defRPr>
            </a:lvl4pPr>
            <a:lvl5pPr algn="ctr" eaLnBrk="1" hangingPunct="1">
              <a:defRPr sz="4400">
                <a:latin typeface="Calibri" pitchFamily="34" charset="0"/>
                <a:ea typeface="宋体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9pPr>
          </a:lstStyle>
          <a:p>
            <a:pPr>
              <a:defRPr/>
            </a:pPr>
            <a:r>
              <a:rPr lang="en-US" altLang="zh-CN" sz="32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1.1.2 OS</a:t>
            </a:r>
            <a:r>
              <a:rPr lang="zh-CN" altLang="en-US" sz="32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的作用</a:t>
            </a:r>
          </a:p>
        </p:txBody>
      </p:sp>
    </p:spTree>
    <p:extLst>
      <p:ext uri="{BB962C8B-B14F-4D97-AF65-F5344CB8AC3E}">
        <p14:creationId xmlns:p14="http://schemas.microsoft.com/office/powerpoint/2010/main" val="2093813757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5" name="Rectangle 3">
            <a:extLst>
              <a:ext uri="{FF2B5EF4-FFF2-40B4-BE49-F238E27FC236}">
                <a16:creationId xmlns:a16="http://schemas.microsoft.com/office/drawing/2014/main" id="{68312AFE-20BD-4F3C-8858-5BEE0398B6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270000"/>
            <a:ext cx="8610600" cy="5031740"/>
          </a:xfrm>
        </p:spPr>
        <p:txBody>
          <a:bodyPr/>
          <a:lstStyle/>
          <a:p>
            <a:pPr algn="just">
              <a:lnSpc>
                <a:spcPct val="110000"/>
              </a:lnSpc>
              <a:spcBef>
                <a:spcPts val="15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C01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：要求学生从系统级上</a:t>
            </a:r>
            <a:r>
              <a:rPr lang="zh-CN" altLang="zh-CN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掌握分析和设计计算机操作系统的基本思路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，对内核、进程、线程等核心概念具有系统级的认识与理解。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ts val="15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C02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：要求学生</a:t>
            </a:r>
            <a:r>
              <a:rPr lang="zh-CN" altLang="zh-CN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理解操作系统的设计原理、框架、目标、各部分的工作原理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，能够从系统级上应用内核、进程、线程等核心概念对操作系统进行设计并改进等。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ts val="15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C03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：要求学生能够</a:t>
            </a:r>
            <a:r>
              <a:rPr lang="zh-CN" altLang="zh-CN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理解各类操作系统中的经典问题和典型应用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并搭建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Linux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环境，开展相应的实验，实现这些经典问题及应用。</a:t>
            </a:r>
          </a:p>
          <a:p>
            <a:pPr algn="just">
              <a:lnSpc>
                <a:spcPct val="110000"/>
              </a:lnSpc>
              <a:spcBef>
                <a:spcPts val="15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C04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：要求学生理解计算机操作系统的关键功能，并搭建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Linux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环境，开展相应的实验，实现这些关键功能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zh-CN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培养系统能力和解决复杂工程问题的能力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47" name="Rectangle 4">
            <a:extLst>
              <a:ext uri="{FF2B5EF4-FFF2-40B4-BE49-F238E27FC236}">
                <a16:creationId xmlns:a16="http://schemas.microsoft.com/office/drawing/2014/main" id="{13531C9B-F907-4635-83A3-776C02F1DFE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31925" y="293688"/>
            <a:ext cx="7712075" cy="606425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内容占位符 2"/>
          <p:cNvSpPr>
            <a:spLocks noGrp="1"/>
          </p:cNvSpPr>
          <p:nvPr>
            <p:ph idx="1"/>
          </p:nvPr>
        </p:nvSpPr>
        <p:spPr>
          <a:xfrm>
            <a:off x="485336" y="1539970"/>
            <a:ext cx="8435280" cy="4542777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操作系统的任务在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相互竞争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的程序之间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地控制对硬件设备的分配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资源管理包括用以下两种不同的方式实现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多路复用（共享）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 indent="-342900">
              <a:lnSpc>
                <a:spcPct val="100000"/>
              </a:lnSpc>
              <a:buFont typeface="Calibri" panose="020F0502020204030204" pitchFamily="34" charset="0"/>
              <a:buAutoNum type="arabicPeriod"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在时间上复用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：当一种资源在时间上复用时，不同的程序“轮流”实用它；例如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、打印机等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 indent="-342900">
              <a:lnSpc>
                <a:spcPct val="100000"/>
              </a:lnSpc>
              <a:buFont typeface="Calibri" panose="020F0502020204030204" pitchFamily="34" charset="0"/>
              <a:buAutoNum type="arabicPeriod"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在空间上复用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：每个客户都得到资源的一部分；例如内存、磁盘等</a:t>
            </a:r>
          </a:p>
        </p:txBody>
      </p:sp>
      <p:sp>
        <p:nvSpPr>
          <p:cNvPr id="6" name="线形标注 2 5"/>
          <p:cNvSpPr/>
          <p:nvPr/>
        </p:nvSpPr>
        <p:spPr>
          <a:xfrm>
            <a:off x="6342627" y="2390025"/>
            <a:ext cx="1660934" cy="577394"/>
          </a:xfrm>
          <a:prstGeom prst="borderCallout2">
            <a:avLst>
              <a:gd name="adj1" fmla="val 16313"/>
              <a:gd name="adj2" fmla="val 2678"/>
              <a:gd name="adj3" fmla="val 18750"/>
              <a:gd name="adj4" fmla="val -45304"/>
              <a:gd name="adj5" fmla="val -52922"/>
              <a:gd name="adj6" fmla="val -91756"/>
            </a:avLst>
          </a:prstGeom>
          <a:solidFill>
            <a:srgbClr val="FE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b="1" dirty="0">
                <a:solidFill>
                  <a:schemeClr val="bg1"/>
                </a:solidFill>
                <a:latin typeface="仿宋" pitchFamily="49" charset="-122"/>
                <a:ea typeface="仿宋" pitchFamily="49" charset="-122"/>
              </a:rPr>
              <a:t>自底向上的</a:t>
            </a:r>
            <a:endParaRPr lang="en-US" altLang="zh-CN" b="1" dirty="0">
              <a:solidFill>
                <a:schemeClr val="bg1"/>
              </a:solidFill>
              <a:latin typeface="仿宋" pitchFamily="49" charset="-122"/>
              <a:ea typeface="仿宋" pitchFamily="49" charset="-122"/>
            </a:endParaRPr>
          </a:p>
          <a:p>
            <a:pPr algn="ctr" eaLnBrk="1" hangingPunct="1">
              <a:defRPr/>
            </a:pPr>
            <a:r>
              <a:rPr lang="zh-CN" altLang="en-US" b="1" dirty="0">
                <a:solidFill>
                  <a:schemeClr val="bg1"/>
                </a:solidFill>
                <a:latin typeface="仿宋" pitchFamily="49" charset="-122"/>
                <a:ea typeface="仿宋" pitchFamily="49" charset="-122"/>
              </a:rPr>
              <a:t>观点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9D51383-2662-284E-9F5E-EDFD6C04A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5340"/>
            <a:ext cx="5450681" cy="73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eaLnBrk="1" hangingPunct="1">
              <a:defRPr sz="4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ctr" eaLnBrk="1" hangingPunct="1">
              <a:defRPr sz="4400">
                <a:latin typeface="Calibri" pitchFamily="34" charset="0"/>
                <a:ea typeface="宋体" charset="-122"/>
              </a:defRPr>
            </a:lvl2pPr>
            <a:lvl3pPr algn="ctr" eaLnBrk="1" hangingPunct="1">
              <a:defRPr sz="4400">
                <a:latin typeface="Calibri" pitchFamily="34" charset="0"/>
                <a:ea typeface="宋体" charset="-122"/>
              </a:defRPr>
            </a:lvl3pPr>
            <a:lvl4pPr algn="ctr" eaLnBrk="1" hangingPunct="1">
              <a:defRPr sz="4400">
                <a:latin typeface="Calibri" pitchFamily="34" charset="0"/>
                <a:ea typeface="宋体" charset="-122"/>
              </a:defRPr>
            </a:lvl4pPr>
            <a:lvl5pPr algn="ctr" eaLnBrk="1" hangingPunct="1">
              <a:defRPr sz="4400">
                <a:latin typeface="Calibri" pitchFamily="34" charset="0"/>
                <a:ea typeface="宋体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9pPr>
          </a:lstStyle>
          <a:p>
            <a:pPr>
              <a:defRPr/>
            </a:pPr>
            <a:r>
              <a:rPr lang="en-US" altLang="zh-CN" sz="32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1.1.2 OS</a:t>
            </a:r>
            <a:r>
              <a:rPr lang="zh-CN" altLang="en-US" sz="32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的作用</a:t>
            </a:r>
          </a:p>
        </p:txBody>
      </p:sp>
    </p:spTree>
    <p:extLst>
      <p:ext uri="{BB962C8B-B14F-4D97-AF65-F5344CB8AC3E}">
        <p14:creationId xmlns:p14="http://schemas.microsoft.com/office/powerpoint/2010/main" val="206077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3968" y="1729832"/>
            <a:ext cx="7884876" cy="3456384"/>
          </a:xfrm>
        </p:spPr>
        <p:txBody>
          <a:bodyPr/>
          <a:lstStyle/>
          <a:p>
            <a:pPr marL="0" indent="0" algn="just">
              <a:spcBef>
                <a:spcPct val="50000"/>
              </a:spcBef>
              <a:buNone/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OS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用作扩充机器</a:t>
            </a:r>
          </a:p>
          <a:p>
            <a:pPr lvl="1" algn="just"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裸机：完全无软件的计算机系统。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50000"/>
              </a:spcBef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操作系统用作扩充机器功能，使其便于使用</a:t>
            </a:r>
          </a:p>
          <a:p>
            <a:pPr lvl="1" algn="just" eaLnBrk="1" hangingPunct="1">
              <a:spcBef>
                <a:spcPct val="50000"/>
              </a:spcBef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在裸机上覆盖管理软件，实现对设备的操作，并向上提供一组操作命令。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50000"/>
              </a:spcBef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隐藏对设备操作的具体细节，实现对硬件操作的多个层次的抽象。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50000"/>
              </a:spcBef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通常把覆盖了软件的机器称为扩充机器或虚机器。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endParaRPr lang="zh-CN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7E082D4-BE79-EC4D-B0ED-2014984D1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5340"/>
            <a:ext cx="5450681" cy="73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eaLnBrk="1" hangingPunct="1">
              <a:defRPr sz="4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ctr" eaLnBrk="1" hangingPunct="1">
              <a:defRPr sz="4400">
                <a:latin typeface="Calibri" pitchFamily="34" charset="0"/>
                <a:ea typeface="宋体" charset="-122"/>
              </a:defRPr>
            </a:lvl2pPr>
            <a:lvl3pPr algn="ctr" eaLnBrk="1" hangingPunct="1">
              <a:defRPr sz="4400">
                <a:latin typeface="Calibri" pitchFamily="34" charset="0"/>
                <a:ea typeface="宋体" charset="-122"/>
              </a:defRPr>
            </a:lvl3pPr>
            <a:lvl4pPr algn="ctr" eaLnBrk="1" hangingPunct="1">
              <a:defRPr sz="4400">
                <a:latin typeface="Calibri" pitchFamily="34" charset="0"/>
                <a:ea typeface="宋体" charset="-122"/>
              </a:defRPr>
            </a:lvl4pPr>
            <a:lvl5pPr algn="ctr" eaLnBrk="1" hangingPunct="1">
              <a:defRPr sz="4400">
                <a:latin typeface="Calibri" pitchFamily="34" charset="0"/>
                <a:ea typeface="宋体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9pPr>
          </a:lstStyle>
          <a:p>
            <a:pPr>
              <a:defRPr/>
            </a:pPr>
            <a:r>
              <a:rPr lang="en-US" altLang="zh-CN" sz="32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1.1.2 OS</a:t>
            </a:r>
            <a:r>
              <a:rPr lang="zh-CN" altLang="en-US" sz="32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的作用</a:t>
            </a:r>
          </a:p>
        </p:txBody>
      </p:sp>
    </p:spTree>
    <p:extLst>
      <p:ext uri="{BB962C8B-B14F-4D97-AF65-F5344CB8AC3E}">
        <p14:creationId xmlns:p14="http://schemas.microsoft.com/office/powerpoint/2010/main" val="814997883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title"/>
          </p:nvPr>
        </p:nvSpPr>
        <p:spPr>
          <a:xfrm>
            <a:off x="914400" y="316523"/>
            <a:ext cx="8229600" cy="13716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操作系统的发展过程</a:t>
            </a:r>
          </a:p>
        </p:txBody>
      </p:sp>
      <p:sp>
        <p:nvSpPr>
          <p:cNvPr id="190468" name="Rectangle 4"/>
          <p:cNvSpPr>
            <a:spLocks noGrp="1"/>
          </p:cNvSpPr>
          <p:nvPr>
            <p:ph idx="4294967295"/>
          </p:nvPr>
        </p:nvSpPr>
        <p:spPr>
          <a:xfrm>
            <a:off x="914400" y="1284288"/>
            <a:ext cx="8229600" cy="3886200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无操作系统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单道批处理操作系统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多道批处理操作系统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分时操作系统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(time-sharing system) 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实时操作系统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(real time system)</a:t>
            </a:r>
          </a:p>
        </p:txBody>
      </p:sp>
    </p:spTree>
    <p:extLst>
      <p:ext uri="{BB962C8B-B14F-4D97-AF65-F5344CB8AC3E}">
        <p14:creationId xmlns:p14="http://schemas.microsoft.com/office/powerpoint/2010/main" val="157133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90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90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90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90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90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/>
      <p:bldP spid="190468" grpI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3" name="Rectangle 3"/>
          <p:cNvSpPr>
            <a:spLocks noGrp="1" noChangeArrowheads="1"/>
          </p:cNvSpPr>
          <p:nvPr>
            <p:ph idx="1"/>
          </p:nvPr>
        </p:nvSpPr>
        <p:spPr>
          <a:xfrm>
            <a:off x="485335" y="1342292"/>
            <a:ext cx="8382000" cy="4114800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  <a:buFont typeface="Wingdings" charset="2"/>
              <a:buNone/>
              <a:defRPr/>
            </a:pPr>
            <a:r>
              <a:rPr lang="en-US" altLang="zh-CN" sz="2800" b="1" dirty="0">
                <a:solidFill>
                  <a:srgbClr val="0000FF"/>
                </a:solidFill>
              </a:rPr>
              <a:t>1</a:t>
            </a:r>
            <a:r>
              <a:rPr lang="zh-CN" altLang="en-US" sz="2800" b="1" dirty="0">
                <a:solidFill>
                  <a:srgbClr val="0000FF"/>
                </a:solidFill>
              </a:rPr>
              <a:t>、人工操作方式</a:t>
            </a:r>
          </a:p>
          <a:p>
            <a:pPr marL="0" indent="0" eaLnBrk="1" hangingPunct="1">
              <a:lnSpc>
                <a:spcPct val="120000"/>
              </a:lnSpc>
              <a:buFont typeface="Wingdings" charset="2"/>
              <a:buNone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一台计算机的所有资源由用户独占，降低了计算机资源利用率，人操作慢，出现了严重的人机矛盾。</a:t>
            </a:r>
          </a:p>
          <a:p>
            <a:pPr marL="0" indent="0" eaLnBrk="1" hangingPunct="1">
              <a:lnSpc>
                <a:spcPct val="120000"/>
              </a:lnSpc>
              <a:buFont typeface="Wingdings" charset="2"/>
              <a:buNone/>
              <a:defRPr/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buFont typeface="Wingdings" charset="2"/>
              <a:buNone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缺点：</a:t>
            </a:r>
          </a:p>
          <a:p>
            <a:pPr marL="0" indent="0" eaLnBrk="1" hangingPunct="1">
              <a:lnSpc>
                <a:spcPct val="120000"/>
              </a:lnSpc>
              <a:buFont typeface="Wingdings" charset="2"/>
              <a:buNone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(1)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用户独占全机</a:t>
            </a:r>
          </a:p>
          <a:p>
            <a:pPr marL="0" indent="0" eaLnBrk="1" hangingPunct="1">
              <a:lnSpc>
                <a:spcPct val="120000"/>
              </a:lnSpc>
              <a:buFont typeface="Wingdings" charset="2"/>
              <a:buNone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(2)CPU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等待人工操作</a:t>
            </a:r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86678" y="303213"/>
            <a:ext cx="8057322" cy="743709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1.2.1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未配置操作系统的计算机系统</a:t>
            </a:r>
          </a:p>
        </p:txBody>
      </p:sp>
    </p:spTree>
    <p:extLst>
      <p:ext uri="{BB962C8B-B14F-4D97-AF65-F5344CB8AC3E}">
        <p14:creationId xmlns:p14="http://schemas.microsoft.com/office/powerpoint/2010/main" val="182295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7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7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7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7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7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7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7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7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7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7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86678" y="303213"/>
            <a:ext cx="8057322" cy="743709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1.2.1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未配置操作系统的计算机系统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9954659-3B0E-0F48-90B7-6D038B5CCA5B}"/>
              </a:ext>
            </a:extLst>
          </p:cNvPr>
          <p:cNvSpPr txBox="1">
            <a:spLocks noChangeArrowheads="1"/>
          </p:cNvSpPr>
          <p:nvPr/>
        </p:nvSpPr>
        <p:spPr>
          <a:xfrm>
            <a:off x="466846" y="1189725"/>
            <a:ext cx="7924800" cy="14478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14350" indent="-134541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6858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8572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0287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509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  <a:defRPr/>
            </a:pPr>
            <a:r>
              <a:rPr lang="en-US" altLang="zh-CN" sz="2800" b="1" dirty="0">
                <a:solidFill>
                  <a:srgbClr val="0000FF"/>
                </a:solidFill>
              </a:rPr>
              <a:t>1</a:t>
            </a:r>
            <a:r>
              <a:rPr lang="zh-CN" altLang="en-US" sz="2800" b="1" dirty="0">
                <a:solidFill>
                  <a:srgbClr val="0000FF"/>
                </a:solidFill>
              </a:rPr>
              <a:t>、人工操作方式</a:t>
            </a:r>
          </a:p>
          <a:p>
            <a:pPr marL="0" indent="0">
              <a:buFont typeface="Wingdings" charset="2"/>
              <a:buNone/>
              <a:defRPr/>
            </a:pPr>
            <a:r>
              <a:rPr lang="zh-CN" altLang="en-US" b="1" dirty="0"/>
              <a:t>      </a:t>
            </a:r>
            <a:r>
              <a:rPr lang="zh-CN" altLang="en-US" sz="2400" b="1" dirty="0"/>
              <a:t>输入输出：穿孔卡片</a:t>
            </a:r>
          </a:p>
          <a:p>
            <a:pPr marL="0" indent="0">
              <a:buFont typeface="Wingdings" charset="2"/>
              <a:buNone/>
              <a:defRPr/>
            </a:pPr>
            <a:endParaRPr lang="zh-CN" altLang="en-US" sz="3600" b="1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7AA3C126-924E-054E-A257-31E6B46A9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46" y="2347447"/>
            <a:ext cx="3845307" cy="187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9" name="Picture 4" descr="\\CHERRY\D\0_OS_history\www_computerhistory_org\1946\1946_eniac.jpg">
            <a:extLst>
              <a:ext uri="{FF2B5EF4-FFF2-40B4-BE49-F238E27FC236}">
                <a16:creationId xmlns:a16="http://schemas.microsoft.com/office/drawing/2014/main" id="{00B496CA-238A-4924-BDDE-F9A61C68F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3"/>
          <a:stretch>
            <a:fillRect/>
          </a:stretch>
        </p:blipFill>
        <p:spPr bwMode="auto">
          <a:xfrm>
            <a:off x="4727724" y="2233755"/>
            <a:ext cx="3949430" cy="3746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C1AABBE-D163-4953-8241-CC9580F4202F}"/>
              </a:ext>
            </a:extLst>
          </p:cNvPr>
          <p:cNvSpPr txBox="1"/>
          <p:nvPr/>
        </p:nvSpPr>
        <p:spPr>
          <a:xfrm>
            <a:off x="4727723" y="1587424"/>
            <a:ext cx="3949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楷体_GB2312" pitchFamily="49" charset="-122"/>
                <a:ea typeface="楷体_GB2312" pitchFamily="49" charset="-122"/>
              </a:rPr>
              <a:t>运算速度：</a:t>
            </a:r>
            <a:r>
              <a:rPr lang="en-US" altLang="zh-CN" sz="1800" dirty="0">
                <a:latin typeface="楷体_GB2312" pitchFamily="49" charset="-122"/>
                <a:ea typeface="楷体_GB2312" pitchFamily="49" charset="-122"/>
              </a:rPr>
              <a:t>1000</a:t>
            </a:r>
            <a:r>
              <a:rPr lang="zh-CN" altLang="en-US" sz="1800" dirty="0">
                <a:latin typeface="楷体_GB2312" pitchFamily="49" charset="-122"/>
                <a:ea typeface="楷体_GB2312" pitchFamily="49" charset="-122"/>
              </a:rPr>
              <a:t>次</a:t>
            </a:r>
            <a:r>
              <a:rPr lang="en-US" altLang="zh-CN" sz="1800" dirty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1800" dirty="0">
                <a:latin typeface="楷体_GB2312" pitchFamily="49" charset="-122"/>
                <a:ea typeface="楷体_GB2312" pitchFamily="49" charset="-122"/>
              </a:rPr>
              <a:t>每秒</a:t>
            </a:r>
            <a:r>
              <a:rPr lang="en-US" altLang="zh-CN" sz="1800" dirty="0">
                <a:latin typeface="楷体_GB2312" pitchFamily="49" charset="-122"/>
                <a:ea typeface="楷体_GB2312" pitchFamily="49" charset="-122"/>
              </a:rPr>
              <a:t>, </a:t>
            </a:r>
            <a:r>
              <a:rPr lang="zh-CN" altLang="en-US" sz="1800" dirty="0">
                <a:latin typeface="楷体_GB2312" pitchFamily="49" charset="-122"/>
                <a:ea typeface="楷体_GB2312" pitchFamily="49" charset="-122"/>
              </a:rPr>
              <a:t>数万个真空管</a:t>
            </a:r>
            <a:r>
              <a:rPr lang="en-US" altLang="zh-CN" sz="1800" dirty="0">
                <a:latin typeface="楷体_GB2312" pitchFamily="49" charset="-122"/>
                <a:ea typeface="楷体_GB2312" pitchFamily="49" charset="-122"/>
              </a:rPr>
              <a:t>, </a:t>
            </a:r>
            <a:r>
              <a:rPr lang="zh-CN" altLang="en-US" sz="1800" dirty="0">
                <a:latin typeface="楷体_GB2312" pitchFamily="49" charset="-122"/>
                <a:ea typeface="楷体_GB2312" pitchFamily="49" charset="-122"/>
              </a:rPr>
              <a:t>占地</a:t>
            </a:r>
            <a:r>
              <a:rPr lang="en-US" altLang="zh-CN" sz="1800" dirty="0">
                <a:latin typeface="楷体_GB2312" pitchFamily="49" charset="-122"/>
                <a:ea typeface="楷体_GB2312" pitchFamily="49" charset="-122"/>
              </a:rPr>
              <a:t>100</a:t>
            </a:r>
            <a:r>
              <a:rPr lang="zh-CN" altLang="en-US" sz="1800" dirty="0">
                <a:latin typeface="楷体_GB2312" pitchFamily="49" charset="-122"/>
                <a:ea typeface="楷体_GB2312" pitchFamily="49" charset="-122"/>
              </a:rPr>
              <a:t>平方米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16CFA3-341E-4BD0-9E98-AEDE07974BEC}"/>
              </a:ext>
            </a:extLst>
          </p:cNvPr>
          <p:cNvSpPr txBox="1"/>
          <p:nvPr/>
        </p:nvSpPr>
        <p:spPr>
          <a:xfrm>
            <a:off x="5684703" y="1125759"/>
            <a:ext cx="226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ENIAC</a:t>
            </a:r>
            <a:r>
              <a:rPr lang="zh-CN" altLang="en-US" sz="2400" b="1" dirty="0">
                <a:latin typeface="+mj-ea"/>
                <a:ea typeface="+mj-ea"/>
              </a:rPr>
              <a:t>计算机</a:t>
            </a:r>
          </a:p>
        </p:txBody>
      </p:sp>
    </p:spTree>
    <p:extLst>
      <p:ext uri="{BB962C8B-B14F-4D97-AF65-F5344CB8AC3E}">
        <p14:creationId xmlns:p14="http://schemas.microsoft.com/office/powerpoint/2010/main" val="33495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1F25D61-A3C7-40E5-88C3-2D0F535A1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605" y="504597"/>
            <a:ext cx="7190789" cy="549275"/>
          </a:xfrm>
        </p:spPr>
        <p:txBody>
          <a:bodyPr/>
          <a:lstStyle/>
          <a:p>
            <a:r>
              <a:rPr kumimoji="1" lang="zh-CN" altLang="en-US" dirty="0">
                <a:solidFill>
                  <a:srgbClr val="FF3300"/>
                </a:solidFill>
                <a:latin typeface="+mj-ea"/>
                <a:ea typeface="+mj-ea"/>
              </a:rPr>
              <a:t>人工操作方式缺点：</a:t>
            </a:r>
            <a:br>
              <a:rPr kumimoji="1" lang="zh-CN" altLang="en-US" dirty="0">
                <a:solidFill>
                  <a:srgbClr val="FF3300"/>
                </a:solidFill>
                <a:latin typeface="+mj-ea"/>
                <a:ea typeface="+mj-ea"/>
              </a:rPr>
            </a:b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293643F-EDF0-4400-A1B2-C330A936F440}"/>
              </a:ext>
            </a:extLst>
          </p:cNvPr>
          <p:cNvSpPr txBox="1">
            <a:spLocks noChangeArrowheads="1"/>
          </p:cNvSpPr>
          <p:nvPr/>
        </p:nvSpPr>
        <p:spPr>
          <a:xfrm>
            <a:off x="649920" y="4020908"/>
            <a:ext cx="7561262" cy="165576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buFontTx/>
              <a:buChar char="•"/>
              <a:defRPr/>
            </a:pP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主要矛盾：</a:t>
            </a:r>
            <a:b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</a:b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   </a:t>
            </a: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人机矛盾、</a:t>
            </a:r>
            <a:r>
              <a:rPr lang="en-US" altLang="zh-CN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CPU</a:t>
            </a: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和</a:t>
            </a:r>
            <a:r>
              <a:rPr lang="en-US" altLang="zh-CN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I/O</a:t>
            </a: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设备速度不匹配</a:t>
            </a:r>
            <a:endParaRPr lang="en-US" altLang="zh-CN" sz="2800" b="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>
              <a:buFontTx/>
              <a:buChar char="•"/>
              <a:defRPr/>
            </a:pPr>
            <a:endParaRPr lang="en-US" altLang="zh-CN" sz="2800" b="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>
              <a:buFontTx/>
              <a:buChar char="•"/>
              <a:defRPr/>
            </a:pP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怎么解决？</a:t>
            </a:r>
            <a:b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</a:b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79E88FD-DC70-41B9-9759-7C6A36B1E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732463"/>
            <a:ext cx="6696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提高效率的途径：脱机</a:t>
            </a:r>
            <a:r>
              <a:rPr lang="en-US" altLang="zh-CN" sz="280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I/O</a:t>
            </a:r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、批处理</a:t>
            </a:r>
            <a:endParaRPr lang="en-US" altLang="zh-CN" sz="280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C3A728C5-2C7A-4825-ABFB-1289F522F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383" y="1715859"/>
            <a:ext cx="79883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机器             作业在机器上       人工操         操作时间与机器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速度             计算所需时间       作时间        有效运行时间之比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1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万次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/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秒         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1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小时                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3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分钟                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1  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：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20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60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万次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/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秒       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1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分钟                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3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分钟                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3  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：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1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tabLst/>
              <a:defRPr/>
            </a:pP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24" name="Line 6">
            <a:extLst>
              <a:ext uri="{FF2B5EF4-FFF2-40B4-BE49-F238E27FC236}">
                <a16:creationId xmlns:a16="http://schemas.microsoft.com/office/drawing/2014/main" id="{703DDE7F-7336-4264-AC10-E8864D016EEE}"/>
              </a:ext>
            </a:extLst>
          </p:cNvPr>
          <p:cNvSpPr>
            <a:spLocks noChangeShapeType="1"/>
          </p:cNvSpPr>
          <p:nvPr/>
        </p:nvSpPr>
        <p:spPr bwMode="auto">
          <a:xfrm>
            <a:off x="2089783" y="1568221"/>
            <a:ext cx="0" cy="180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25" name="Line 10">
            <a:extLst>
              <a:ext uri="{FF2B5EF4-FFF2-40B4-BE49-F238E27FC236}">
                <a16:creationId xmlns:a16="http://schemas.microsoft.com/office/drawing/2014/main" id="{8DA133B1-582A-49AA-8D69-9338F92929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9920" y="2579459"/>
            <a:ext cx="72723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26" name="Line 11">
            <a:extLst>
              <a:ext uri="{FF2B5EF4-FFF2-40B4-BE49-F238E27FC236}">
                <a16:creationId xmlns:a16="http://schemas.microsoft.com/office/drawing/2014/main" id="{C0A8FFCB-E5AF-4998-800E-251B6275235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0008" y="1568221"/>
            <a:ext cx="0" cy="180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27" name="Line 12">
            <a:extLst>
              <a:ext uri="{FF2B5EF4-FFF2-40B4-BE49-F238E27FC236}">
                <a16:creationId xmlns:a16="http://schemas.microsoft.com/office/drawing/2014/main" id="{7AB2512A-6576-4703-A9E7-C4C9C29A84B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6995" y="1568221"/>
            <a:ext cx="0" cy="180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28" name="Line 14">
            <a:extLst>
              <a:ext uri="{FF2B5EF4-FFF2-40B4-BE49-F238E27FC236}">
                <a16:creationId xmlns:a16="http://schemas.microsoft.com/office/drawing/2014/main" id="{337CF86A-1191-4872-A06C-9BAAFABA8C0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483" y="3444646"/>
            <a:ext cx="72723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29" name="Line 15">
            <a:extLst>
              <a:ext uri="{FF2B5EF4-FFF2-40B4-BE49-F238E27FC236}">
                <a16:creationId xmlns:a16="http://schemas.microsoft.com/office/drawing/2014/main" id="{D416B66D-375F-43F7-86C1-18EC20993B9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9920" y="1571396"/>
            <a:ext cx="72723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30" name="Line 16">
            <a:extLst>
              <a:ext uri="{FF2B5EF4-FFF2-40B4-BE49-F238E27FC236}">
                <a16:creationId xmlns:a16="http://schemas.microsoft.com/office/drawing/2014/main" id="{6F9831BE-D80A-4F25-928E-BC2448EDAA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49920" y="3084284"/>
            <a:ext cx="72723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240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86678" y="303213"/>
            <a:ext cx="8057322" cy="743709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1.2.1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未配置操作系统的计算机系统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8E5516B4-8F41-C44B-B356-C461D814DC60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447800"/>
            <a:ext cx="8458200" cy="762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14350" indent="-134541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6858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8572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0287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509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  <a:defRPr/>
            </a:pPr>
            <a:r>
              <a:rPr lang="en-US" altLang="zh-CN" sz="3200" b="1" dirty="0">
                <a:solidFill>
                  <a:srgbClr val="0000FF"/>
                </a:solidFill>
              </a:rPr>
              <a:t>2</a:t>
            </a:r>
            <a:r>
              <a:rPr lang="zh-CN" altLang="en-US" sz="3200" b="1" dirty="0">
                <a:solidFill>
                  <a:srgbClr val="0000FF"/>
                </a:solidFill>
              </a:rPr>
              <a:t>、脱机输入输出方式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CDBF453A-71CE-A240-B8CE-53FED1E61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2486439"/>
            <a:ext cx="44958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在外围计算机的控制下，实现输入输出。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主要解决了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与设备之间不匹配的矛盾，提高了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速度</a:t>
            </a:r>
          </a:p>
        </p:txBody>
      </p:sp>
      <p:grpSp>
        <p:nvGrpSpPr>
          <p:cNvPr id="11" name="组合 3">
            <a:extLst>
              <a:ext uri="{FF2B5EF4-FFF2-40B4-BE49-F238E27FC236}">
                <a16:creationId xmlns:a16="http://schemas.microsoft.com/office/drawing/2014/main" id="{810421DA-1ABF-1A46-B46D-C5562C183AF6}"/>
              </a:ext>
            </a:extLst>
          </p:cNvPr>
          <p:cNvGrpSpPr>
            <a:grpSpLocks/>
          </p:cNvGrpSpPr>
          <p:nvPr/>
        </p:nvGrpSpPr>
        <p:grpSpPr bwMode="auto">
          <a:xfrm>
            <a:off x="4775353" y="2346592"/>
            <a:ext cx="3733800" cy="3165475"/>
            <a:chOff x="5105400" y="2133600"/>
            <a:chExt cx="3733800" cy="3165475"/>
          </a:xfrm>
        </p:grpSpPr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7326B7A5-8AC3-B44D-80B3-02860008E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2133600"/>
              <a:ext cx="3733800" cy="3165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3CFF1A6-C4BA-1541-9017-F46A74AE8FE1}"/>
                </a:ext>
              </a:extLst>
            </p:cNvPr>
            <p:cNvSpPr/>
            <p:nvPr/>
          </p:nvSpPr>
          <p:spPr>
            <a:xfrm>
              <a:off x="6096000" y="4953000"/>
              <a:ext cx="533400" cy="346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817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737CE3A4-46A9-484B-8D7C-AFE155335C85}"/>
              </a:ext>
            </a:extLst>
          </p:cNvPr>
          <p:cNvSpPr txBox="1">
            <a:spLocks/>
          </p:cNvSpPr>
          <p:nvPr/>
        </p:nvSpPr>
        <p:spPr>
          <a:xfrm>
            <a:off x="755373" y="1601442"/>
            <a:ext cx="8146256" cy="4572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14350" indent="-134541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6858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8572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0287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509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9755" indent="-579755"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50</a:t>
            </a:r>
            <a:r>
              <a:rPr lang="zh-CN" altLang="en-US" sz="2400" dirty="0"/>
              <a:t>年代末 </a:t>
            </a:r>
            <a:r>
              <a:rPr lang="en-US" altLang="zh-CN" sz="2400" dirty="0"/>
              <a:t>~ 60</a:t>
            </a:r>
            <a:r>
              <a:rPr lang="zh-CN" altLang="en-US" sz="2400" dirty="0"/>
              <a:t>年代中（晶体管）</a:t>
            </a:r>
          </a:p>
          <a:p>
            <a:pPr marL="579755" indent="-579755">
              <a:buFont typeface="Wingdings" panose="05000000000000000000" pitchFamily="2" charset="2"/>
              <a:buNone/>
              <a:defRPr/>
            </a:pPr>
            <a:r>
              <a:rPr lang="zh-CN" altLang="en-US" sz="2400" dirty="0"/>
              <a:t>      把一批作业以脱机输入方式输入到磁带</a:t>
            </a:r>
            <a:r>
              <a:rPr lang="en-US" altLang="zh-CN" sz="2400" dirty="0"/>
              <a:t>/</a:t>
            </a:r>
            <a:r>
              <a:rPr lang="zh-CN" altLang="en-US" sz="2400" dirty="0"/>
              <a:t>磁盘</a:t>
            </a:r>
          </a:p>
          <a:p>
            <a:pPr marL="579755" indent="-579755">
              <a:buFont typeface="Wingdings" panose="05000000000000000000" pitchFamily="2" charset="2"/>
              <a:buNone/>
              <a:defRPr/>
            </a:pPr>
            <a:r>
              <a:rPr lang="zh-CN" altLang="en-US" sz="2400" dirty="0"/>
              <a:t>      利用磁带或磁盘把任务分类编成作业顺序执行</a:t>
            </a:r>
          </a:p>
          <a:p>
            <a:pPr marL="579755" indent="-579755">
              <a:buFont typeface="Wingdings" panose="05000000000000000000" pitchFamily="2" charset="2"/>
              <a:buNone/>
              <a:defRPr/>
            </a:pPr>
            <a:r>
              <a:rPr lang="zh-CN" altLang="en-US" sz="2400" dirty="0"/>
              <a:t>      每个批作业由专门监督程序（</a:t>
            </a:r>
            <a:r>
              <a:rPr lang="en-US" altLang="zh-CN" sz="2400" dirty="0"/>
              <a:t>Monitor</a:t>
            </a:r>
            <a:r>
              <a:rPr lang="zh-CN" altLang="en-US" sz="2400" dirty="0"/>
              <a:t>）自动依次处理</a:t>
            </a:r>
          </a:p>
          <a:p>
            <a:pPr marL="579755" indent="-579755">
              <a:buFont typeface="Wingdings" panose="05000000000000000000" pitchFamily="2" charset="2"/>
              <a:buNone/>
              <a:defRPr/>
            </a:pPr>
            <a:endParaRPr lang="en-US" altLang="zh-CN" sz="2400" dirty="0"/>
          </a:p>
          <a:p>
            <a:pPr>
              <a:lnSpc>
                <a:spcPct val="150000"/>
              </a:lnSpc>
              <a:defRPr/>
            </a:pPr>
            <a:r>
              <a:rPr lang="zh-CN" altLang="en-US" sz="2400" dirty="0"/>
              <a:t>系统对作业的处理都是成批进行的，且在</a:t>
            </a:r>
            <a:r>
              <a:rPr lang="zh-CN" altLang="en-US" sz="2400" dirty="0">
                <a:solidFill>
                  <a:srgbClr val="FF0000"/>
                </a:solidFill>
              </a:rPr>
              <a:t>内存中始终仅存一道作业运行</a:t>
            </a:r>
            <a:r>
              <a:rPr lang="zh-CN" altLang="en-US" sz="2400" dirty="0"/>
              <a:t>，运行结束或出错，才自动调另一道作业运行，故称为</a:t>
            </a:r>
            <a:r>
              <a:rPr lang="zh-CN" altLang="en-US" sz="2400" dirty="0">
                <a:solidFill>
                  <a:srgbClr val="FF0000"/>
                </a:solidFill>
              </a:rPr>
              <a:t>单道批处理系统。</a:t>
            </a:r>
          </a:p>
          <a:p>
            <a:pPr marL="579755" indent="-579755">
              <a:buFont typeface="Wingdings" panose="05000000000000000000" pitchFamily="2" charset="2"/>
              <a:buNone/>
              <a:defRPr/>
            </a:pP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BC86BE9-A7B3-404A-BBB2-787B00B8DB15}"/>
              </a:ext>
            </a:extLst>
          </p:cNvPr>
          <p:cNvSpPr txBox="1">
            <a:spLocks/>
          </p:cNvSpPr>
          <p:nvPr/>
        </p:nvSpPr>
        <p:spPr>
          <a:xfrm>
            <a:off x="1113183" y="429064"/>
            <a:ext cx="7906554" cy="7238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r>
              <a:rPr lang="en-US" altLang="zh-CN" sz="320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1.2.2</a:t>
            </a:r>
            <a:r>
              <a:rPr lang="zh-CN" altLang="en-US" sz="320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单道批处理系统</a:t>
            </a:r>
            <a:endParaRPr lang="zh-CN" altLang="en-US" sz="3200" dirty="0">
              <a:solidFill>
                <a:srgbClr val="4A66AC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4686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78" name="Group 23">
            <a:extLst>
              <a:ext uri="{FF2B5EF4-FFF2-40B4-BE49-F238E27FC236}">
                <a16:creationId xmlns:a16="http://schemas.microsoft.com/office/drawing/2014/main" id="{6023FF8C-28BD-44AA-BDA3-142C8F3D7B2E}"/>
              </a:ext>
            </a:extLst>
          </p:cNvPr>
          <p:cNvGrpSpPr>
            <a:grpSpLocks/>
          </p:cNvGrpSpPr>
          <p:nvPr/>
        </p:nvGrpSpPr>
        <p:grpSpPr bwMode="auto">
          <a:xfrm>
            <a:off x="944180" y="1742157"/>
            <a:ext cx="7632700" cy="4248150"/>
            <a:chOff x="521" y="754"/>
            <a:chExt cx="4808" cy="2676"/>
          </a:xfrm>
        </p:grpSpPr>
        <p:sp>
          <p:nvSpPr>
            <p:cNvPr id="101381" name="Line 2">
              <a:extLst>
                <a:ext uri="{FF2B5EF4-FFF2-40B4-BE49-F238E27FC236}">
                  <a16:creationId xmlns:a16="http://schemas.microsoft.com/office/drawing/2014/main" id="{68048799-80E4-4E34-AAD4-A8679C087B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1" y="1207"/>
              <a:ext cx="908" cy="0"/>
            </a:xfrm>
            <a:prstGeom prst="line">
              <a:avLst/>
            </a:prstGeom>
            <a:noFill/>
            <a:ln w="9525">
              <a:solidFill>
                <a:schemeClr val="bg2">
                  <a:lumMod val="2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1382" name="AutoShape 3">
              <a:extLst>
                <a:ext uri="{FF2B5EF4-FFF2-40B4-BE49-F238E27FC236}">
                  <a16:creationId xmlns:a16="http://schemas.microsoft.com/office/drawing/2014/main" id="{BC88EE33-3BB8-49B5-ABCF-1F58B4F6B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799"/>
              <a:ext cx="1088" cy="771"/>
            </a:xfrm>
            <a:prstGeom prst="diamond">
              <a:avLst/>
            </a:prstGeom>
            <a:solidFill>
              <a:srgbClr val="00B050"/>
            </a:solidFill>
            <a:ln w="9525">
              <a:solidFill>
                <a:schemeClr val="bg2">
                  <a:lumMod val="2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9900"/>
                </a:buClr>
                <a:buSzPct val="75000"/>
                <a:buFont typeface="Wingdings" panose="05000000000000000000" pitchFamily="2" charset="2"/>
                <a:buChar char="n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9900"/>
                </a:buClr>
                <a:buSzPct val="80000"/>
                <a:buFont typeface="Wingdings" panose="05000000000000000000" pitchFamily="2" charset="2"/>
                <a:buChar char="¨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9900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SzPct val="70000"/>
                <a:buFont typeface="Wingdings" panose="05000000000000000000" pitchFamily="2" charset="2"/>
                <a:buChar char="¨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还有下一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个作业？</a:t>
              </a:r>
            </a:p>
          </p:txBody>
        </p:sp>
        <p:sp>
          <p:nvSpPr>
            <p:cNvPr id="101383" name="Line 4">
              <a:extLst>
                <a:ext uri="{FF2B5EF4-FFF2-40B4-BE49-F238E27FC236}">
                  <a16:creationId xmlns:a16="http://schemas.microsoft.com/office/drawing/2014/main" id="{563F7000-1E7C-4EFF-98F1-015495AAA8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7" y="1207"/>
              <a:ext cx="454" cy="0"/>
            </a:xfrm>
            <a:prstGeom prst="line">
              <a:avLst/>
            </a:prstGeom>
            <a:noFill/>
            <a:ln w="9525">
              <a:solidFill>
                <a:schemeClr val="bg2">
                  <a:lumMod val="2500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1384" name="Rectangle 5">
              <a:extLst>
                <a:ext uri="{FF2B5EF4-FFF2-40B4-BE49-F238E27FC236}">
                  <a16:creationId xmlns:a16="http://schemas.microsoft.com/office/drawing/2014/main" id="{A7FF9800-3EA7-42D8-A078-98AE19232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754"/>
              <a:ext cx="2358" cy="771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2">
                  <a:lumMod val="2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9900"/>
                </a:buClr>
                <a:buSzPct val="75000"/>
                <a:buFont typeface="Wingdings" panose="05000000000000000000" pitchFamily="2" charset="2"/>
                <a:buChar char="n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9900"/>
                </a:buClr>
                <a:buSzPct val="80000"/>
                <a:buFont typeface="Wingdings" panose="05000000000000000000" pitchFamily="2" charset="2"/>
                <a:buChar char="¨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9900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SzPct val="70000"/>
                <a:buFont typeface="Wingdings" panose="05000000000000000000" pitchFamily="2" charset="2"/>
                <a:buChar char="¨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把下一个作业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的源程序转换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为目标程序</a:t>
              </a:r>
            </a:p>
          </p:txBody>
        </p:sp>
        <p:sp>
          <p:nvSpPr>
            <p:cNvPr id="101385" name="Line 6">
              <a:extLst>
                <a:ext uri="{FF2B5EF4-FFF2-40B4-BE49-F238E27FC236}">
                  <a16:creationId xmlns:a16="http://schemas.microsoft.com/office/drawing/2014/main" id="{A16E3AA9-66CA-427E-BBFB-A0C18AE4B9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9" y="1525"/>
              <a:ext cx="0" cy="227"/>
            </a:xfrm>
            <a:prstGeom prst="line">
              <a:avLst/>
            </a:prstGeom>
            <a:noFill/>
            <a:ln w="9525">
              <a:solidFill>
                <a:schemeClr val="bg2">
                  <a:lumMod val="2500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1386" name="AutoShape 7">
              <a:extLst>
                <a:ext uri="{FF2B5EF4-FFF2-40B4-BE49-F238E27FC236}">
                  <a16:creationId xmlns:a16="http://schemas.microsoft.com/office/drawing/2014/main" id="{8DF0DFAF-1706-4CBD-B780-E286C910C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5" y="1752"/>
              <a:ext cx="1179" cy="771"/>
            </a:xfrm>
            <a:prstGeom prst="diamond">
              <a:avLst/>
            </a:prstGeom>
            <a:solidFill>
              <a:srgbClr val="00B050"/>
            </a:solidFill>
            <a:ln w="9525">
              <a:solidFill>
                <a:schemeClr val="bg2">
                  <a:lumMod val="2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9900"/>
                </a:buClr>
                <a:buSzPct val="75000"/>
                <a:buFont typeface="Wingdings" panose="05000000000000000000" pitchFamily="2" charset="2"/>
                <a:buChar char="n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9900"/>
                </a:buClr>
                <a:buSzPct val="80000"/>
                <a:buFont typeface="Wingdings" panose="05000000000000000000" pitchFamily="2" charset="2"/>
                <a:buChar char="¨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9900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SzPct val="70000"/>
                <a:buFont typeface="Wingdings" panose="05000000000000000000" pitchFamily="2" charset="2"/>
                <a:buChar char="¨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源程序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有错吗？</a:t>
              </a:r>
            </a:p>
          </p:txBody>
        </p:sp>
        <p:sp>
          <p:nvSpPr>
            <p:cNvPr id="101387" name="Line 8">
              <a:extLst>
                <a:ext uri="{FF2B5EF4-FFF2-40B4-BE49-F238E27FC236}">
                  <a16:creationId xmlns:a16="http://schemas.microsoft.com/office/drawing/2014/main" id="{56787DA3-0045-4AD3-A839-98993BA628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9" y="2523"/>
              <a:ext cx="0" cy="227"/>
            </a:xfrm>
            <a:prstGeom prst="line">
              <a:avLst/>
            </a:prstGeom>
            <a:noFill/>
            <a:ln w="9525">
              <a:solidFill>
                <a:schemeClr val="bg2">
                  <a:lumMod val="2500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1388" name="Rectangle 9">
              <a:extLst>
                <a:ext uri="{FF2B5EF4-FFF2-40B4-BE49-F238E27FC236}">
                  <a16:creationId xmlns:a16="http://schemas.microsoft.com/office/drawing/2014/main" id="{855627CE-0344-479F-A072-E35A231DF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2750"/>
              <a:ext cx="1496" cy="68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2">
                  <a:lumMod val="2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9900"/>
                </a:buClr>
                <a:buSzPct val="75000"/>
                <a:buFont typeface="Wingdings" panose="05000000000000000000" pitchFamily="2" charset="2"/>
                <a:buChar char="n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9900"/>
                </a:buClr>
                <a:buSzPct val="80000"/>
                <a:buFont typeface="Wingdings" panose="05000000000000000000" pitchFamily="2" charset="2"/>
                <a:buChar char="¨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9900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SzPct val="70000"/>
                <a:buFont typeface="Wingdings" panose="05000000000000000000" pitchFamily="2" charset="2"/>
                <a:buChar char="¨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装配目标程序</a:t>
              </a:r>
            </a:p>
          </p:txBody>
        </p:sp>
        <p:sp>
          <p:nvSpPr>
            <p:cNvPr id="101389" name="Line 10">
              <a:extLst>
                <a:ext uri="{FF2B5EF4-FFF2-40B4-BE49-F238E27FC236}">
                  <a16:creationId xmlns:a16="http://schemas.microsoft.com/office/drawing/2014/main" id="{4DFD0118-107F-4AE7-8D76-9BE5D2A46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0" y="3113"/>
              <a:ext cx="454" cy="0"/>
            </a:xfrm>
            <a:prstGeom prst="line">
              <a:avLst/>
            </a:prstGeom>
            <a:noFill/>
            <a:ln w="9525">
              <a:solidFill>
                <a:schemeClr val="bg2">
                  <a:lumMod val="2500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1390" name="Rectangle 11">
              <a:extLst>
                <a:ext uri="{FF2B5EF4-FFF2-40B4-BE49-F238E27FC236}">
                  <a16:creationId xmlns:a16="http://schemas.microsoft.com/office/drawing/2014/main" id="{F9B52182-89AA-4AED-8314-954A020FA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750"/>
              <a:ext cx="1542" cy="68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2">
                  <a:lumMod val="2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9900"/>
                </a:buClr>
                <a:buSzPct val="75000"/>
                <a:buFont typeface="Wingdings" panose="05000000000000000000" pitchFamily="2" charset="2"/>
                <a:buChar char="n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9900"/>
                </a:buClr>
                <a:buSzPct val="80000"/>
                <a:buFont typeface="Wingdings" panose="05000000000000000000" pitchFamily="2" charset="2"/>
                <a:buChar char="¨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9900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SzPct val="70000"/>
                <a:buFont typeface="Wingdings" panose="05000000000000000000" pitchFamily="2" charset="2"/>
                <a:buChar char="¨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运行目标程序</a:t>
              </a:r>
            </a:p>
          </p:txBody>
        </p:sp>
        <p:sp>
          <p:nvSpPr>
            <p:cNvPr id="101391" name="Line 12">
              <a:extLst>
                <a:ext uri="{FF2B5EF4-FFF2-40B4-BE49-F238E27FC236}">
                  <a16:creationId xmlns:a16="http://schemas.microsoft.com/office/drawing/2014/main" id="{6306CF4F-06B7-492A-B070-34734E1F42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20" y="3113"/>
              <a:ext cx="408" cy="0"/>
            </a:xfrm>
            <a:prstGeom prst="line">
              <a:avLst/>
            </a:prstGeom>
            <a:noFill/>
            <a:ln w="9525">
              <a:solidFill>
                <a:schemeClr val="bg2">
                  <a:lumMod val="2500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1392" name="Line 13">
              <a:extLst>
                <a:ext uri="{FF2B5EF4-FFF2-40B4-BE49-F238E27FC236}">
                  <a16:creationId xmlns:a16="http://schemas.microsoft.com/office/drawing/2014/main" id="{562C37E3-BEC9-46C9-B90A-5398195D66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6" y="1207"/>
              <a:ext cx="0" cy="1906"/>
            </a:xfrm>
            <a:prstGeom prst="line">
              <a:avLst/>
            </a:prstGeom>
            <a:noFill/>
            <a:ln w="9525">
              <a:solidFill>
                <a:schemeClr val="bg2">
                  <a:lumMod val="25000"/>
                </a:schemeClr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1393" name="Line 14">
              <a:extLst>
                <a:ext uri="{FF2B5EF4-FFF2-40B4-BE49-F238E27FC236}">
                  <a16:creationId xmlns:a16="http://schemas.microsoft.com/office/drawing/2014/main" id="{AE876FB5-A29F-48C7-B742-74030613B1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6" y="2115"/>
              <a:ext cx="2449" cy="0"/>
            </a:xfrm>
            <a:prstGeom prst="line">
              <a:avLst/>
            </a:prstGeom>
            <a:noFill/>
            <a:ln w="9525">
              <a:solidFill>
                <a:schemeClr val="bg2">
                  <a:lumMod val="2500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1394" name="Text Box 15">
              <a:extLst>
                <a:ext uri="{FF2B5EF4-FFF2-40B4-BE49-F238E27FC236}">
                  <a16:creationId xmlns:a16="http://schemas.microsoft.com/office/drawing/2014/main" id="{8232B77A-48B4-4FBE-8097-30A3026477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" y="893"/>
              <a:ext cx="5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9900"/>
                </a:buClr>
                <a:buSzPct val="75000"/>
                <a:buFont typeface="Wingdings" panose="05000000000000000000" pitchFamily="2" charset="2"/>
                <a:buChar char="n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9900"/>
                </a:buClr>
                <a:buSzPct val="80000"/>
                <a:buFont typeface="Wingdings" panose="05000000000000000000" pitchFamily="2" charset="2"/>
                <a:buChar char="¨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9900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SzPct val="70000"/>
                <a:buFont typeface="Wingdings" panose="05000000000000000000" pitchFamily="2" charset="2"/>
                <a:buChar char="¨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开始</a:t>
              </a:r>
            </a:p>
          </p:txBody>
        </p:sp>
        <p:sp>
          <p:nvSpPr>
            <p:cNvPr id="101395" name="Text Box 16">
              <a:extLst>
                <a:ext uri="{FF2B5EF4-FFF2-40B4-BE49-F238E27FC236}">
                  <a16:creationId xmlns:a16="http://schemas.microsoft.com/office/drawing/2014/main" id="{9D104221-4F31-420E-9645-6406164BA8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1" y="893"/>
              <a:ext cx="26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 rtl="0">
                <a:defRPr lang="x-none"/>
              </a:defPPr>
              <a:lvl1pPr>
                <a:spcBef>
                  <a:spcPct val="0"/>
                </a:spcBef>
                <a:buClrTx/>
                <a:buSzTx/>
                <a:buFontTx/>
                <a:buNone/>
                <a:defRPr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defRPr>
              </a:lvl1pPr>
              <a:lvl2pPr marL="742950" indent="-285750">
                <a:spcBef>
                  <a:spcPct val="20000"/>
                </a:spcBef>
                <a:buClr>
                  <a:srgbClr val="FF9900"/>
                </a:buClr>
                <a:buSzPct val="80000"/>
                <a:buFont typeface="Wingdings" panose="05000000000000000000" pitchFamily="2" charset="2"/>
                <a:buChar char="¨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9900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SzPct val="70000"/>
                <a:buFont typeface="Wingdings" panose="05000000000000000000" pitchFamily="2" charset="2"/>
                <a:buChar char="¨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/>
                <a:t>是</a:t>
              </a:r>
            </a:p>
          </p:txBody>
        </p:sp>
        <p:sp>
          <p:nvSpPr>
            <p:cNvPr id="101396" name="Line 17">
              <a:extLst>
                <a:ext uri="{FF2B5EF4-FFF2-40B4-BE49-F238E27FC236}">
                  <a16:creationId xmlns:a16="http://schemas.microsoft.com/office/drawing/2014/main" id="{81D3189D-88C5-410D-84AC-04708F4A5B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3" y="1570"/>
              <a:ext cx="0" cy="227"/>
            </a:xfrm>
            <a:prstGeom prst="line">
              <a:avLst/>
            </a:prstGeom>
            <a:noFill/>
            <a:ln w="9525">
              <a:solidFill>
                <a:schemeClr val="bg2">
                  <a:lumMod val="2500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1397" name="Text Box 18">
              <a:extLst>
                <a:ext uri="{FF2B5EF4-FFF2-40B4-BE49-F238E27FC236}">
                  <a16:creationId xmlns:a16="http://schemas.microsoft.com/office/drawing/2014/main" id="{927A0D1D-7592-4E88-AF3F-B2DE77B1CF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1525"/>
              <a:ext cx="26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 rtl="0">
                <a:defRPr lang="x-none"/>
              </a:defPPr>
              <a:lvl1pPr>
                <a:spcBef>
                  <a:spcPct val="0"/>
                </a:spcBef>
                <a:buClrTx/>
                <a:buSzTx/>
                <a:buFontTx/>
                <a:buNone/>
                <a:defRPr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defRPr>
              </a:lvl1pPr>
              <a:lvl2pPr marL="742950" indent="-285750">
                <a:spcBef>
                  <a:spcPct val="20000"/>
                </a:spcBef>
                <a:buClr>
                  <a:srgbClr val="FF9900"/>
                </a:buClr>
                <a:buSzPct val="80000"/>
                <a:buFont typeface="Wingdings" panose="05000000000000000000" pitchFamily="2" charset="2"/>
                <a:buChar char="¨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9900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SzPct val="70000"/>
                <a:buFont typeface="Wingdings" panose="05000000000000000000" pitchFamily="2" charset="2"/>
                <a:buChar char="¨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/>
                <a:t>否</a:t>
              </a:r>
            </a:p>
          </p:txBody>
        </p:sp>
        <p:sp>
          <p:nvSpPr>
            <p:cNvPr id="101398" name="Text Box 19">
              <a:extLst>
                <a:ext uri="{FF2B5EF4-FFF2-40B4-BE49-F238E27FC236}">
                  <a16:creationId xmlns:a16="http://schemas.microsoft.com/office/drawing/2014/main" id="{F0217160-9EFE-4411-8F23-9A012F1A78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2" y="1801"/>
              <a:ext cx="55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 rtl="0">
                <a:defRPr lang="x-none"/>
              </a:defPPr>
              <a:lvl1pPr>
                <a:spcBef>
                  <a:spcPct val="0"/>
                </a:spcBef>
                <a:buClrTx/>
                <a:buSzTx/>
                <a:buFontTx/>
                <a:buNone/>
                <a:defRPr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defRPr>
              </a:lvl1pPr>
              <a:lvl2pPr marL="742950" indent="-285750">
                <a:spcBef>
                  <a:spcPct val="20000"/>
                </a:spcBef>
                <a:buClr>
                  <a:srgbClr val="FF9900"/>
                </a:buClr>
                <a:buSzPct val="80000"/>
                <a:buFont typeface="Wingdings" panose="05000000000000000000" pitchFamily="2" charset="2"/>
                <a:buChar char="¨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9900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SzPct val="70000"/>
                <a:buFont typeface="Wingdings" panose="05000000000000000000" pitchFamily="2" charset="2"/>
                <a:buChar char="¨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/>
                <a:t>停止</a:t>
              </a:r>
            </a:p>
          </p:txBody>
        </p:sp>
        <p:sp>
          <p:nvSpPr>
            <p:cNvPr id="101399" name="Text Box 20">
              <a:extLst>
                <a:ext uri="{FF2B5EF4-FFF2-40B4-BE49-F238E27FC236}">
                  <a16:creationId xmlns:a16="http://schemas.microsoft.com/office/drawing/2014/main" id="{051388F8-9FFF-473D-BDAE-A2688905A6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0" y="1846"/>
              <a:ext cx="26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 rtl="0">
                <a:defRPr lang="x-none"/>
              </a:defPPr>
              <a:lvl1pPr>
                <a:spcBef>
                  <a:spcPct val="0"/>
                </a:spcBef>
                <a:buClrTx/>
                <a:buSzTx/>
                <a:buFontTx/>
                <a:buNone/>
                <a:defRPr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defRPr>
              </a:lvl1pPr>
              <a:lvl2pPr marL="742950" indent="-285750">
                <a:spcBef>
                  <a:spcPct val="20000"/>
                </a:spcBef>
                <a:buClr>
                  <a:srgbClr val="FF9900"/>
                </a:buClr>
                <a:buSzPct val="80000"/>
                <a:buFont typeface="Wingdings" panose="05000000000000000000" pitchFamily="2" charset="2"/>
                <a:buChar char="¨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9900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SzPct val="70000"/>
                <a:buFont typeface="Wingdings" panose="05000000000000000000" pitchFamily="2" charset="2"/>
                <a:buChar char="¨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/>
                <a:t>是</a:t>
              </a:r>
            </a:p>
          </p:txBody>
        </p:sp>
        <p:sp>
          <p:nvSpPr>
            <p:cNvPr id="101400" name="Text Box 21">
              <a:extLst>
                <a:ext uri="{FF2B5EF4-FFF2-40B4-BE49-F238E27FC236}">
                  <a16:creationId xmlns:a16="http://schemas.microsoft.com/office/drawing/2014/main" id="{4C541A1B-8D1B-47D5-B50C-67AAA58D8F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4" y="2436"/>
              <a:ext cx="26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 rtl="0">
                <a:defRPr lang="x-none"/>
              </a:defPPr>
              <a:lvl1pPr>
                <a:spcBef>
                  <a:spcPct val="0"/>
                </a:spcBef>
                <a:buClrTx/>
                <a:buSzTx/>
                <a:buFontTx/>
                <a:buNone/>
                <a:defRPr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defRPr>
              </a:lvl1pPr>
              <a:lvl2pPr marL="742950" indent="-285750">
                <a:spcBef>
                  <a:spcPct val="20000"/>
                </a:spcBef>
                <a:buClr>
                  <a:srgbClr val="FF9900"/>
                </a:buClr>
                <a:buSzPct val="80000"/>
                <a:buFont typeface="Wingdings" panose="05000000000000000000" pitchFamily="2" charset="2"/>
                <a:buChar char="¨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9900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SzPct val="70000"/>
                <a:buFont typeface="Wingdings" panose="05000000000000000000" pitchFamily="2" charset="2"/>
                <a:buChar char="¨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/>
                <a:t>否</a:t>
              </a:r>
            </a:p>
          </p:txBody>
        </p:sp>
      </p:grpSp>
      <p:sp>
        <p:nvSpPr>
          <p:cNvPr id="101379" name="Text Box 7">
            <a:extLst>
              <a:ext uri="{FF2B5EF4-FFF2-40B4-BE49-F238E27FC236}">
                <a16:creationId xmlns:a16="http://schemas.microsoft.com/office/drawing/2014/main" id="{505F7C32-BB4D-456F-8236-41023B58B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4043" y="353095"/>
            <a:ext cx="4602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dirty="0">
                <a:solidFill>
                  <a:srgbClr val="FFC000"/>
                </a:solidFill>
                <a:latin typeface="+mj-ea"/>
                <a:ea typeface="+mj-ea"/>
              </a:rPr>
              <a:t>单道批处理系统的处理流程</a:t>
            </a:r>
            <a:r>
              <a:rPr kumimoji="1" lang="zh-CN" altLang="en-US" sz="2800" b="0" dirty="0">
                <a:solidFill>
                  <a:srgbClr val="FFC000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101380" name="Text Box 24">
            <a:extLst>
              <a:ext uri="{FF2B5EF4-FFF2-40B4-BE49-F238E27FC236}">
                <a16:creationId xmlns:a16="http://schemas.microsoft.com/office/drawing/2014/main" id="{781E9605-4BF4-4C37-8A4B-4BD1FEFF0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455" y="975395"/>
            <a:ext cx="649287" cy="2530475"/>
          </a:xfrm>
          <a:prstGeom prst="rect">
            <a:avLst/>
          </a:prstGeom>
          <a:solidFill>
            <a:srgbClr val="00B050"/>
          </a:solidFill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一批作业输入磁带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7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554163"/>
            <a:ext cx="7772400" cy="4846637"/>
          </a:xfrm>
        </p:spPr>
        <p:txBody>
          <a:bodyPr/>
          <a:lstStyle/>
          <a:p>
            <a:pPr marL="579438" indent="-579438" eaLnBrk="1" hangingPunct="1">
              <a:lnSpc>
                <a:spcPct val="150000"/>
              </a:lnSpc>
              <a:buFont typeface="Wingdings" charset="2"/>
              <a:buNone/>
              <a:defRPr/>
            </a:pP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单道批处理系统主要特征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：自动性、顺序性、单道性。</a:t>
            </a:r>
          </a:p>
          <a:p>
            <a:pPr marL="579438" indent="-579438" eaLnBrk="1" hangingPunct="1">
              <a:lnSpc>
                <a:spcPct val="150000"/>
              </a:lnSpc>
              <a:buFont typeface="Wingdings" charset="2"/>
              <a:buNone/>
              <a:defRPr/>
            </a:pP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、单道批处理系统</a:t>
            </a:r>
            <a:r>
              <a:rPr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主要优点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：减少人工操作，解决了作业的自动接续。</a:t>
            </a:r>
          </a:p>
          <a:p>
            <a:pPr marL="579438" indent="-579438" eaLnBrk="1" hangingPunct="1">
              <a:lnSpc>
                <a:spcPct val="150000"/>
              </a:lnSpc>
              <a:buFont typeface="Wingdings" charset="2"/>
              <a:buNone/>
              <a:defRPr/>
            </a:pP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、单道批处理系统</a:t>
            </a:r>
            <a:r>
              <a:rPr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主要缺点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：平均周转时间长，没有交互能力。</a:t>
            </a: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457200"/>
            <a:ext cx="8229600" cy="1096963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b="1" dirty="0"/>
              <a:t> </a:t>
            </a: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1.2.2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单道批处理系统</a:t>
            </a:r>
          </a:p>
        </p:txBody>
      </p:sp>
    </p:spTree>
    <p:extLst>
      <p:ext uri="{BB962C8B-B14F-4D97-AF65-F5344CB8AC3E}">
        <p14:creationId xmlns:p14="http://schemas.microsoft.com/office/powerpoint/2010/main" val="81785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7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7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7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7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5" name="Rectangle 3">
            <a:extLst>
              <a:ext uri="{FF2B5EF4-FFF2-40B4-BE49-F238E27FC236}">
                <a16:creationId xmlns:a16="http://schemas.microsoft.com/office/drawing/2014/main" id="{1BA45A20-2356-458D-9D47-8EA36B3775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828800"/>
            <a:ext cx="8382000" cy="5029200"/>
          </a:xfrm>
        </p:spPr>
        <p:txBody>
          <a:bodyPr/>
          <a:lstStyle/>
          <a:p>
            <a:pPr algn="just">
              <a:lnSpc>
                <a:spcPct val="120000"/>
              </a:lnSpc>
              <a:spcBef>
                <a:spcPts val="1275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GR1.3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：理解系统的概念及其在软件工程领域的体现，能对复杂软件工程问题的解决方案进行分析，并尝试改进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20000"/>
              </a:lnSpc>
              <a:spcBef>
                <a:spcPts val="1275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20000"/>
              </a:lnSpc>
              <a:spcBef>
                <a:spcPts val="1275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GR4.1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：能够采用科学的方法对复杂工程问题中的关键环节，设计相应的实验方案，搭建实验环境，开展实验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47" name="Rectangle 4">
            <a:extLst>
              <a:ext uri="{FF2B5EF4-FFF2-40B4-BE49-F238E27FC236}">
                <a16:creationId xmlns:a16="http://schemas.microsoft.com/office/drawing/2014/main" id="{F2709C2D-EFA5-4F43-923B-591B5FC3F45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11288" y="292100"/>
            <a:ext cx="7732712" cy="608013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课程指标点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657697" y="1284556"/>
            <a:ext cx="7992888" cy="2286000"/>
          </a:xfrm>
        </p:spPr>
        <p:txBody>
          <a:bodyPr/>
          <a:lstStyle/>
          <a:p>
            <a:pPr marL="575072" indent="-575072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一、多道程序的概念</a:t>
            </a: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在内存中存放多道作业运行，运行结束或出错，自动调度内存中的另一道作业运行。</a:t>
            </a:r>
            <a:endParaRPr lang="zh-CN" altLang="en-US" sz="24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5072" indent="-575072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●多道程序带来的好处</a:t>
            </a: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marL="575072" indent="-575072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、提高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的利用率。</a:t>
            </a:r>
          </a:p>
          <a:p>
            <a:pPr marL="575072" indent="-575072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、提高内存和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设备利用率。</a:t>
            </a:r>
          </a:p>
          <a:p>
            <a:pPr marL="575072" indent="-575072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、增加系统吞吐率。</a:t>
            </a:r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2938" y="411163"/>
            <a:ext cx="5128592" cy="685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1.2.3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多道批处理系统</a:t>
            </a:r>
          </a:p>
        </p:txBody>
      </p:sp>
      <p:pic>
        <p:nvPicPr>
          <p:cNvPr id="4" name="Picture 3" descr="22">
            <a:extLst>
              <a:ext uri="{FF2B5EF4-FFF2-40B4-BE49-F238E27FC236}">
                <a16:creationId xmlns:a16="http://schemas.microsoft.com/office/drawing/2014/main" id="{6114E637-623A-4431-BD2F-E3CA9D5A6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928" y="3982072"/>
            <a:ext cx="3966072" cy="2855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62D96D-241D-4AEA-B80F-2E566CD93154}"/>
              </a:ext>
            </a:extLst>
          </p:cNvPr>
          <p:cNvSpPr txBox="1"/>
          <p:nvPr/>
        </p:nvSpPr>
        <p:spPr>
          <a:xfrm>
            <a:off x="6698256" y="3570556"/>
            <a:ext cx="4583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IBM S/360</a:t>
            </a:r>
          </a:p>
        </p:txBody>
      </p:sp>
    </p:spTree>
    <p:extLst>
      <p:ext uri="{BB962C8B-B14F-4D97-AF65-F5344CB8AC3E}">
        <p14:creationId xmlns:p14="http://schemas.microsoft.com/office/powerpoint/2010/main" val="19558064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1B72972-3312-4458-9068-F9BA1245A3E3}"/>
              </a:ext>
            </a:extLst>
          </p:cNvPr>
          <p:cNvSpPr/>
          <p:nvPr/>
        </p:nvSpPr>
        <p:spPr>
          <a:xfrm>
            <a:off x="152400" y="914400"/>
            <a:ext cx="8839200" cy="5715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08547" name="Text Box 4">
            <a:extLst>
              <a:ext uri="{FF2B5EF4-FFF2-40B4-BE49-F238E27FC236}">
                <a16:creationId xmlns:a16="http://schemas.microsoft.com/office/drawing/2014/main" id="{A3667AED-A426-44F7-B549-B2FE0A5FF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571625"/>
            <a:ext cx="172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tx1"/>
                </a:solidFill>
              </a:rPr>
              <a:t>用户程序</a:t>
            </a:r>
          </a:p>
        </p:txBody>
      </p:sp>
      <p:sp>
        <p:nvSpPr>
          <p:cNvPr id="108548" name="Text Box 5">
            <a:extLst>
              <a:ext uri="{FF2B5EF4-FFF2-40B4-BE49-F238E27FC236}">
                <a16:creationId xmlns:a16="http://schemas.microsoft.com/office/drawing/2014/main" id="{5FB1A1CE-6D4E-40E0-BC53-217F009BE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508250"/>
            <a:ext cx="165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调度程序</a:t>
            </a:r>
          </a:p>
        </p:txBody>
      </p:sp>
      <p:sp>
        <p:nvSpPr>
          <p:cNvPr id="108549" name="Text Box 39">
            <a:extLst>
              <a:ext uri="{FF2B5EF4-FFF2-40B4-BE49-F238E27FC236}">
                <a16:creationId xmlns:a16="http://schemas.microsoft.com/office/drawing/2014/main" id="{1A611F21-2B85-46F0-BDC1-2932F5A74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103813"/>
            <a:ext cx="3008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</a:rPr>
              <a:t>(a)</a:t>
            </a:r>
            <a:r>
              <a:rPr lang="zh-CN" altLang="en-US" sz="2400">
                <a:solidFill>
                  <a:schemeClr val="tx1"/>
                </a:solidFill>
              </a:rPr>
              <a:t>单道程序运行情况</a:t>
            </a:r>
          </a:p>
        </p:txBody>
      </p:sp>
      <p:sp>
        <p:nvSpPr>
          <p:cNvPr id="108550" name="Line 3">
            <a:extLst>
              <a:ext uri="{FF2B5EF4-FFF2-40B4-BE49-F238E27FC236}">
                <a16:creationId xmlns:a16="http://schemas.microsoft.com/office/drawing/2014/main" id="{A333FFFC-FA7D-424F-87F0-3DA40A822F73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6375" y="4811713"/>
            <a:ext cx="7416800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8551" name="Text Box 6">
            <a:extLst>
              <a:ext uri="{FF2B5EF4-FFF2-40B4-BE49-F238E27FC236}">
                <a16:creationId xmlns:a16="http://schemas.microsoft.com/office/drawing/2014/main" id="{AC543D33-1AEC-476D-A621-0F0A83863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606800"/>
            <a:ext cx="1511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</a:rPr>
              <a:t>I/O</a:t>
            </a:r>
            <a:r>
              <a:rPr lang="zh-CN" altLang="en-US" sz="2400">
                <a:solidFill>
                  <a:schemeClr val="tx1"/>
                </a:solidFill>
              </a:rPr>
              <a:t>操作</a:t>
            </a:r>
          </a:p>
        </p:txBody>
      </p:sp>
      <p:sp>
        <p:nvSpPr>
          <p:cNvPr id="108552" name="Line 7">
            <a:extLst>
              <a:ext uri="{FF2B5EF4-FFF2-40B4-BE49-F238E27FC236}">
                <a16:creationId xmlns:a16="http://schemas.microsoft.com/office/drawing/2014/main" id="{AFA07F4A-C878-4AB4-908F-D6E8C997B34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8175" y="1787525"/>
            <a:ext cx="863600" cy="0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8553" name="Text Box 8">
            <a:extLst>
              <a:ext uri="{FF2B5EF4-FFF2-40B4-BE49-F238E27FC236}">
                <a16:creationId xmlns:a16="http://schemas.microsoft.com/office/drawing/2014/main" id="{8D17DC89-A74A-4773-BB9A-F631757E4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1341438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</a:rPr>
              <a:t>I/O</a:t>
            </a:r>
            <a:r>
              <a:rPr lang="zh-CN" altLang="en-US" sz="2000">
                <a:solidFill>
                  <a:schemeClr val="tx1"/>
                </a:solidFill>
              </a:rPr>
              <a:t>请求</a:t>
            </a:r>
          </a:p>
        </p:txBody>
      </p:sp>
      <p:sp>
        <p:nvSpPr>
          <p:cNvPr id="108554" name="Line 9">
            <a:extLst>
              <a:ext uri="{FF2B5EF4-FFF2-40B4-BE49-F238E27FC236}">
                <a16:creationId xmlns:a16="http://schemas.microsoft.com/office/drawing/2014/main" id="{588A5D34-9532-4AB2-9D4B-A402350BD6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1775" y="1787525"/>
            <a:ext cx="0" cy="9207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8555" name="Line 10">
            <a:extLst>
              <a:ext uri="{FF2B5EF4-FFF2-40B4-BE49-F238E27FC236}">
                <a16:creationId xmlns:a16="http://schemas.microsoft.com/office/drawing/2014/main" id="{9915E670-D940-4328-A45A-EDE29DD7F28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1775" y="2724150"/>
            <a:ext cx="431800" cy="0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8556" name="Text Box 11">
            <a:extLst>
              <a:ext uri="{FF2B5EF4-FFF2-40B4-BE49-F238E27FC236}">
                <a16:creationId xmlns:a16="http://schemas.microsoft.com/office/drawing/2014/main" id="{8F3AE269-CC02-49C3-85D1-F14A25477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2292350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tx1"/>
                </a:solidFill>
              </a:rPr>
              <a:t>启动</a:t>
            </a:r>
            <a:r>
              <a:rPr lang="en-US" altLang="zh-CN" sz="2000">
                <a:solidFill>
                  <a:schemeClr val="tx1"/>
                </a:solidFill>
              </a:rPr>
              <a:t>I/O</a:t>
            </a:r>
          </a:p>
        </p:txBody>
      </p:sp>
      <p:sp>
        <p:nvSpPr>
          <p:cNvPr id="108557" name="Line 12">
            <a:extLst>
              <a:ext uri="{FF2B5EF4-FFF2-40B4-BE49-F238E27FC236}">
                <a16:creationId xmlns:a16="http://schemas.microsoft.com/office/drawing/2014/main" id="{AF166D1C-1F4A-4CEF-859C-0ED2A8CE455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3575" y="2724150"/>
            <a:ext cx="0" cy="10795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8558" name="Line 13">
            <a:extLst>
              <a:ext uri="{FF2B5EF4-FFF2-40B4-BE49-F238E27FC236}">
                <a16:creationId xmlns:a16="http://schemas.microsoft.com/office/drawing/2014/main" id="{73DC5F77-A348-4816-87A7-E16967B95EE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3575" y="3803650"/>
            <a:ext cx="1368425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8559" name="Line 14">
            <a:extLst>
              <a:ext uri="{FF2B5EF4-FFF2-40B4-BE49-F238E27FC236}">
                <a16:creationId xmlns:a16="http://schemas.microsoft.com/office/drawing/2014/main" id="{6EDE655C-D85C-456B-90BC-D749CCAF83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0" y="2724150"/>
            <a:ext cx="0" cy="10795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8560" name="Line 15">
            <a:extLst>
              <a:ext uri="{FF2B5EF4-FFF2-40B4-BE49-F238E27FC236}">
                <a16:creationId xmlns:a16="http://schemas.microsoft.com/office/drawing/2014/main" id="{F476CE32-51CC-488D-B010-8D41503283F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724150"/>
            <a:ext cx="431800" cy="0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8561" name="Text Box 16">
            <a:extLst>
              <a:ext uri="{FF2B5EF4-FFF2-40B4-BE49-F238E27FC236}">
                <a16:creationId xmlns:a16="http://schemas.microsoft.com/office/drawing/2014/main" id="{8EE9EE3D-3FCB-49F5-91C1-5814F9B08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2239963"/>
            <a:ext cx="12239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</a:rPr>
              <a:t>I/O</a:t>
            </a:r>
            <a:r>
              <a:rPr lang="zh-CN" altLang="en-US" sz="2000">
                <a:solidFill>
                  <a:schemeClr val="tx1"/>
                </a:solidFill>
              </a:rPr>
              <a:t>完成</a:t>
            </a:r>
          </a:p>
        </p:txBody>
      </p:sp>
      <p:sp>
        <p:nvSpPr>
          <p:cNvPr id="108562" name="Line 17">
            <a:extLst>
              <a:ext uri="{FF2B5EF4-FFF2-40B4-BE49-F238E27FC236}">
                <a16:creationId xmlns:a16="http://schemas.microsoft.com/office/drawing/2014/main" id="{CD8C2F62-1C57-4C66-9CB9-E53523412A6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03800" y="1787525"/>
            <a:ext cx="0" cy="936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8563" name="Text Box 18">
            <a:extLst>
              <a:ext uri="{FF2B5EF4-FFF2-40B4-BE49-F238E27FC236}">
                <a16:creationId xmlns:a16="http://schemas.microsoft.com/office/drawing/2014/main" id="{E4644F64-D070-4F3C-B6A0-9E2818628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429000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tx1"/>
                </a:solidFill>
              </a:rPr>
              <a:t>中断</a:t>
            </a:r>
          </a:p>
        </p:txBody>
      </p:sp>
      <p:sp>
        <p:nvSpPr>
          <p:cNvPr id="108564" name="Line 19">
            <a:extLst>
              <a:ext uri="{FF2B5EF4-FFF2-40B4-BE49-F238E27FC236}">
                <a16:creationId xmlns:a16="http://schemas.microsoft.com/office/drawing/2014/main" id="{FA3A734D-E8BA-4A5D-9B8B-FD58E8DAC2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5388" y="1792288"/>
            <a:ext cx="863600" cy="0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8565" name="Text Box 20">
            <a:extLst>
              <a:ext uri="{FF2B5EF4-FFF2-40B4-BE49-F238E27FC236}">
                <a16:creationId xmlns:a16="http://schemas.microsoft.com/office/drawing/2014/main" id="{752B7237-3CDD-4083-8E75-8399277BD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1341438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</a:rPr>
              <a:t>I/O</a:t>
            </a:r>
            <a:r>
              <a:rPr lang="zh-CN" altLang="en-US" sz="2000">
                <a:solidFill>
                  <a:schemeClr val="tx1"/>
                </a:solidFill>
              </a:rPr>
              <a:t>请求</a:t>
            </a:r>
          </a:p>
        </p:txBody>
      </p:sp>
      <p:sp>
        <p:nvSpPr>
          <p:cNvPr id="108566" name="Line 21">
            <a:extLst>
              <a:ext uri="{FF2B5EF4-FFF2-40B4-BE49-F238E27FC236}">
                <a16:creationId xmlns:a16="http://schemas.microsoft.com/office/drawing/2014/main" id="{8390293D-2257-471C-AB95-429363FC268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8988" y="1792288"/>
            <a:ext cx="0" cy="936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8567" name="Line 22">
            <a:extLst>
              <a:ext uri="{FF2B5EF4-FFF2-40B4-BE49-F238E27FC236}">
                <a16:creationId xmlns:a16="http://schemas.microsoft.com/office/drawing/2014/main" id="{A6DFCDE2-1295-459A-8FBB-547B408860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8988" y="2728913"/>
            <a:ext cx="431800" cy="0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8568" name="Text Box 23">
            <a:extLst>
              <a:ext uri="{FF2B5EF4-FFF2-40B4-BE49-F238E27FC236}">
                <a16:creationId xmlns:a16="http://schemas.microsoft.com/office/drawing/2014/main" id="{B9A3038D-3832-4581-97B8-EE1B220B2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2311400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tx1"/>
                </a:solidFill>
              </a:rPr>
              <a:t>启动</a:t>
            </a:r>
            <a:r>
              <a:rPr lang="en-US" altLang="zh-CN" sz="2000">
                <a:solidFill>
                  <a:schemeClr val="tx1"/>
                </a:solidFill>
              </a:rPr>
              <a:t>I/O</a:t>
            </a:r>
          </a:p>
        </p:txBody>
      </p:sp>
      <p:sp>
        <p:nvSpPr>
          <p:cNvPr id="108569" name="Line 24">
            <a:extLst>
              <a:ext uri="{FF2B5EF4-FFF2-40B4-BE49-F238E27FC236}">
                <a16:creationId xmlns:a16="http://schemas.microsoft.com/office/drawing/2014/main" id="{817CD1AB-A0DE-4AC1-82B5-035DE614DE7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0788" y="2728913"/>
            <a:ext cx="0" cy="10795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8570" name="Line 25">
            <a:extLst>
              <a:ext uri="{FF2B5EF4-FFF2-40B4-BE49-F238E27FC236}">
                <a16:creationId xmlns:a16="http://schemas.microsoft.com/office/drawing/2014/main" id="{C5AF7F53-EA6C-475B-B022-DF7CA3D2FD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0788" y="3808413"/>
            <a:ext cx="1368425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8571" name="Line 26">
            <a:extLst>
              <a:ext uri="{FF2B5EF4-FFF2-40B4-BE49-F238E27FC236}">
                <a16:creationId xmlns:a16="http://schemas.microsoft.com/office/drawing/2014/main" id="{D36CC01C-E612-4880-B682-91D008857D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69213" y="2728913"/>
            <a:ext cx="0" cy="10795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8572" name="Line 27">
            <a:extLst>
              <a:ext uri="{FF2B5EF4-FFF2-40B4-BE49-F238E27FC236}">
                <a16:creationId xmlns:a16="http://schemas.microsoft.com/office/drawing/2014/main" id="{2B37AC09-F797-4200-89E6-0166E41A69A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9213" y="2728913"/>
            <a:ext cx="431800" cy="0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8573" name="Text Box 28">
            <a:extLst>
              <a:ext uri="{FF2B5EF4-FFF2-40B4-BE49-F238E27FC236}">
                <a16:creationId xmlns:a16="http://schemas.microsoft.com/office/drawing/2014/main" id="{5939D286-87DA-42C8-B30E-D9871FBB4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2311400"/>
            <a:ext cx="15430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</a:rPr>
              <a:t>I/O</a:t>
            </a:r>
            <a:r>
              <a:rPr lang="zh-CN" altLang="en-US" sz="2000">
                <a:solidFill>
                  <a:schemeClr val="tx1"/>
                </a:solidFill>
              </a:rPr>
              <a:t>完成</a:t>
            </a:r>
          </a:p>
        </p:txBody>
      </p:sp>
      <p:sp>
        <p:nvSpPr>
          <p:cNvPr id="108574" name="Line 29">
            <a:extLst>
              <a:ext uri="{FF2B5EF4-FFF2-40B4-BE49-F238E27FC236}">
                <a16:creationId xmlns:a16="http://schemas.microsoft.com/office/drawing/2014/main" id="{DA902AC0-F102-4613-9E8C-E930662412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01013" y="1792288"/>
            <a:ext cx="0" cy="936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8575" name="Text Box 30">
            <a:extLst>
              <a:ext uri="{FF2B5EF4-FFF2-40B4-BE49-F238E27FC236}">
                <a16:creationId xmlns:a16="http://schemas.microsoft.com/office/drawing/2014/main" id="{27E6FFAC-C41B-4668-8030-9D88FAA7D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25" y="3357563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tx1"/>
                </a:solidFill>
              </a:rPr>
              <a:t>中断</a:t>
            </a:r>
          </a:p>
        </p:txBody>
      </p:sp>
      <p:sp>
        <p:nvSpPr>
          <p:cNvPr id="108576" name="Text Box 31">
            <a:extLst>
              <a:ext uri="{FF2B5EF4-FFF2-40B4-BE49-F238E27FC236}">
                <a16:creationId xmlns:a16="http://schemas.microsoft.com/office/drawing/2014/main" id="{0C70C923-CBF3-4773-8970-F6CE372B5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4308475"/>
            <a:ext cx="409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108577" name="Text Box 32">
            <a:extLst>
              <a:ext uri="{FF2B5EF4-FFF2-40B4-BE49-F238E27FC236}">
                <a16:creationId xmlns:a16="http://schemas.microsoft.com/office/drawing/2014/main" id="{1FE25518-18A9-4CA4-ADD4-CC54573BA5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4308475"/>
            <a:ext cx="409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99FF"/>
                </a:solidFill>
              </a:rPr>
              <a:t>t2</a:t>
            </a:r>
          </a:p>
        </p:txBody>
      </p:sp>
      <p:sp>
        <p:nvSpPr>
          <p:cNvPr id="108578" name="Text Box 33">
            <a:extLst>
              <a:ext uri="{FF2B5EF4-FFF2-40B4-BE49-F238E27FC236}">
                <a16:creationId xmlns:a16="http://schemas.microsoft.com/office/drawing/2014/main" id="{F0C4A5F7-3D9D-4996-A12D-CBCFAE588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100" y="4308475"/>
            <a:ext cx="409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99FF"/>
                </a:solidFill>
              </a:rPr>
              <a:t>t3</a:t>
            </a:r>
          </a:p>
        </p:txBody>
      </p:sp>
      <p:sp>
        <p:nvSpPr>
          <p:cNvPr id="108579" name="Text Box 34">
            <a:extLst>
              <a:ext uri="{FF2B5EF4-FFF2-40B4-BE49-F238E27FC236}">
                <a16:creationId xmlns:a16="http://schemas.microsoft.com/office/drawing/2014/main" id="{0FB15A34-EE07-43D0-9674-B6590F5E7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4308475"/>
            <a:ext cx="409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</a:rPr>
              <a:t>t4</a:t>
            </a:r>
          </a:p>
        </p:txBody>
      </p:sp>
      <p:sp>
        <p:nvSpPr>
          <p:cNvPr id="108580" name="Text Box 35">
            <a:extLst>
              <a:ext uri="{FF2B5EF4-FFF2-40B4-BE49-F238E27FC236}">
                <a16:creationId xmlns:a16="http://schemas.microsoft.com/office/drawing/2014/main" id="{5C1551CD-26DD-4B1B-A776-3EF59DB6B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7550" y="4308475"/>
            <a:ext cx="409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</a:rPr>
              <a:t>t5</a:t>
            </a:r>
          </a:p>
        </p:txBody>
      </p:sp>
      <p:sp>
        <p:nvSpPr>
          <p:cNvPr id="108581" name="Text Box 36">
            <a:extLst>
              <a:ext uri="{FF2B5EF4-FFF2-40B4-BE49-F238E27FC236}">
                <a16:creationId xmlns:a16="http://schemas.microsoft.com/office/drawing/2014/main" id="{79A6AA02-5091-41F8-91EC-B7E5842C0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788" y="4308475"/>
            <a:ext cx="409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99FF"/>
                </a:solidFill>
              </a:rPr>
              <a:t>t6</a:t>
            </a:r>
          </a:p>
        </p:txBody>
      </p:sp>
      <p:sp>
        <p:nvSpPr>
          <p:cNvPr id="108582" name="Text Box 37">
            <a:extLst>
              <a:ext uri="{FF2B5EF4-FFF2-40B4-BE49-F238E27FC236}">
                <a16:creationId xmlns:a16="http://schemas.microsoft.com/office/drawing/2014/main" id="{1E703A47-A3F5-4632-9198-D546CCC02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213" y="4308475"/>
            <a:ext cx="409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99FF"/>
                </a:solidFill>
              </a:rPr>
              <a:t>t7</a:t>
            </a:r>
          </a:p>
        </p:txBody>
      </p:sp>
      <p:sp>
        <p:nvSpPr>
          <p:cNvPr id="108583" name="Text Box 38">
            <a:extLst>
              <a:ext uri="{FF2B5EF4-FFF2-40B4-BE49-F238E27FC236}">
                <a16:creationId xmlns:a16="http://schemas.microsoft.com/office/drawing/2014/main" id="{FC7BE7B5-BD76-4DE9-96FB-E522FB958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450" y="4308475"/>
            <a:ext cx="409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</a:rPr>
              <a:t>t8</a:t>
            </a:r>
          </a:p>
        </p:txBody>
      </p:sp>
      <p:sp>
        <p:nvSpPr>
          <p:cNvPr id="108584" name="Line 40">
            <a:extLst>
              <a:ext uri="{FF2B5EF4-FFF2-40B4-BE49-F238E27FC236}">
                <a16:creationId xmlns:a16="http://schemas.microsoft.com/office/drawing/2014/main" id="{E1E25BAF-810F-480E-BABD-7C2379C18E7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088" y="5229225"/>
            <a:ext cx="863600" cy="0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8585" name="Rectangle 41">
            <a:extLst>
              <a:ext uri="{FF2B5EF4-FFF2-40B4-BE49-F238E27FC236}">
                <a16:creationId xmlns:a16="http://schemas.microsoft.com/office/drawing/2014/main" id="{971A2ACA-1352-45D1-A640-81D178453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5353050"/>
            <a:ext cx="1871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表示获得</a:t>
            </a:r>
            <a:r>
              <a:rPr lang="en-US" altLang="zh-CN" sz="240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CPU</a:t>
            </a: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4584F81-1C64-428A-B989-EFAE0DAFCB20}"/>
              </a:ext>
            </a:extLst>
          </p:cNvPr>
          <p:cNvSpPr/>
          <p:nvPr/>
        </p:nvSpPr>
        <p:spPr>
          <a:xfrm>
            <a:off x="0" y="533400"/>
            <a:ext cx="9144000" cy="6324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09571" name="Line 3">
            <a:extLst>
              <a:ext uri="{FF2B5EF4-FFF2-40B4-BE49-F238E27FC236}">
                <a16:creationId xmlns:a16="http://schemas.microsoft.com/office/drawing/2014/main" id="{73008D2A-B5F6-4A58-854C-788EF0D460A7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6375" y="5876925"/>
            <a:ext cx="7416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9572" name="Text Box 4">
            <a:extLst>
              <a:ext uri="{FF2B5EF4-FFF2-40B4-BE49-F238E27FC236}">
                <a16:creationId xmlns:a16="http://schemas.microsoft.com/office/drawing/2014/main" id="{8C14477E-197E-4F80-9602-FFBAEB2C3F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412875"/>
            <a:ext cx="1368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tx1"/>
                </a:solidFill>
              </a:rPr>
              <a:t>程序</a:t>
            </a:r>
            <a:r>
              <a:rPr lang="en-US" altLang="zh-CN" sz="240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9573" name="Text Box 5">
            <a:extLst>
              <a:ext uri="{FF2B5EF4-FFF2-40B4-BE49-F238E27FC236}">
                <a16:creationId xmlns:a16="http://schemas.microsoft.com/office/drawing/2014/main" id="{EAD6EE7F-8A87-4BB1-A806-BF11FB913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5013325"/>
            <a:ext cx="1728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tx1"/>
                </a:solidFill>
              </a:rPr>
              <a:t>调度程序</a:t>
            </a:r>
          </a:p>
        </p:txBody>
      </p:sp>
      <p:sp>
        <p:nvSpPr>
          <p:cNvPr id="89094" name="Text Box 6">
            <a:extLst>
              <a:ext uri="{FF2B5EF4-FFF2-40B4-BE49-F238E27FC236}">
                <a16:creationId xmlns:a16="http://schemas.microsoft.com/office/drawing/2014/main" id="{DBB1EA9E-9519-40A0-B336-6C035F8E2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7188" y="1143000"/>
            <a:ext cx="12239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</a:rPr>
              <a:t>I/O</a:t>
            </a:r>
            <a:r>
              <a:rPr lang="zh-CN" altLang="en-US" sz="2000">
                <a:solidFill>
                  <a:schemeClr val="tx1"/>
                </a:solidFill>
              </a:rPr>
              <a:t>请求</a:t>
            </a:r>
          </a:p>
        </p:txBody>
      </p:sp>
      <p:sp>
        <p:nvSpPr>
          <p:cNvPr id="89095" name="Line 7">
            <a:extLst>
              <a:ext uri="{FF2B5EF4-FFF2-40B4-BE49-F238E27FC236}">
                <a16:creationId xmlns:a16="http://schemas.microsoft.com/office/drawing/2014/main" id="{B2EC9A33-7958-40A7-99B1-D4B0A7F1D0F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3575" y="2565400"/>
            <a:ext cx="12700" cy="273526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9576" name="Text Box 8">
            <a:extLst>
              <a:ext uri="{FF2B5EF4-FFF2-40B4-BE49-F238E27FC236}">
                <a16:creationId xmlns:a16="http://schemas.microsoft.com/office/drawing/2014/main" id="{F959191F-526B-4555-B728-F8EF6BD9E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5949950"/>
            <a:ext cx="3671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</a:rPr>
              <a:t>(b)</a:t>
            </a:r>
            <a:r>
              <a:rPr lang="zh-CN" altLang="en-US" sz="2400">
                <a:solidFill>
                  <a:schemeClr val="tx1"/>
                </a:solidFill>
              </a:rPr>
              <a:t>四道程序运行情况</a:t>
            </a:r>
          </a:p>
        </p:txBody>
      </p:sp>
      <p:sp>
        <p:nvSpPr>
          <p:cNvPr id="109577" name="Text Box 9">
            <a:extLst>
              <a:ext uri="{FF2B5EF4-FFF2-40B4-BE49-F238E27FC236}">
                <a16:creationId xmlns:a16="http://schemas.microsoft.com/office/drawing/2014/main" id="{6A56DC98-8F52-40D6-AC79-51D634986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349500"/>
            <a:ext cx="1441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tx1"/>
                </a:solidFill>
              </a:rPr>
              <a:t>程序</a:t>
            </a:r>
            <a:r>
              <a:rPr lang="en-US" altLang="zh-CN" sz="24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09578" name="Text Box 10">
            <a:extLst>
              <a:ext uri="{FF2B5EF4-FFF2-40B4-BE49-F238E27FC236}">
                <a16:creationId xmlns:a16="http://schemas.microsoft.com/office/drawing/2014/main" id="{81390FE6-8CFB-4411-8A2D-779305C3A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213100"/>
            <a:ext cx="1441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tx1"/>
                </a:solidFill>
              </a:rPr>
              <a:t>程序</a:t>
            </a:r>
            <a:r>
              <a:rPr lang="en-US" altLang="zh-CN" sz="240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9579" name="Text Box 11">
            <a:extLst>
              <a:ext uri="{FF2B5EF4-FFF2-40B4-BE49-F238E27FC236}">
                <a16:creationId xmlns:a16="http://schemas.microsoft.com/office/drawing/2014/main" id="{05445645-D966-45FC-B49D-B0B1461A9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149725"/>
            <a:ext cx="1512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tx1"/>
                </a:solidFill>
              </a:rPr>
              <a:t>程序</a:t>
            </a:r>
            <a:r>
              <a:rPr lang="en-US" altLang="zh-CN" sz="240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9100" name="Line 12">
            <a:extLst>
              <a:ext uri="{FF2B5EF4-FFF2-40B4-BE49-F238E27FC236}">
                <a16:creationId xmlns:a16="http://schemas.microsoft.com/office/drawing/2014/main" id="{13D37C25-7EC0-444B-A043-554C73641897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3713" y="1700213"/>
            <a:ext cx="360362" cy="0"/>
          </a:xfrm>
          <a:prstGeom prst="lin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9101" name="Line 13">
            <a:extLst>
              <a:ext uri="{FF2B5EF4-FFF2-40B4-BE49-F238E27FC236}">
                <a16:creationId xmlns:a16="http://schemas.microsoft.com/office/drawing/2014/main" id="{FFD21E2D-EE1F-42FA-AEF3-16B1E0D36AF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4075" y="1700213"/>
            <a:ext cx="0" cy="360045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9102" name="Line 14">
            <a:extLst>
              <a:ext uri="{FF2B5EF4-FFF2-40B4-BE49-F238E27FC236}">
                <a16:creationId xmlns:a16="http://schemas.microsoft.com/office/drawing/2014/main" id="{2D0EAC82-2375-417C-9E67-C96215484C6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4075" y="5300663"/>
            <a:ext cx="215900" cy="0"/>
          </a:xfrm>
          <a:prstGeom prst="lin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9103" name="Line 15">
            <a:extLst>
              <a:ext uri="{FF2B5EF4-FFF2-40B4-BE49-F238E27FC236}">
                <a16:creationId xmlns:a16="http://schemas.microsoft.com/office/drawing/2014/main" id="{048A94C6-4114-4A24-9AC7-02C9321DB6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39975" y="1700213"/>
            <a:ext cx="0" cy="360045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9104" name="Line 16">
            <a:extLst>
              <a:ext uri="{FF2B5EF4-FFF2-40B4-BE49-F238E27FC236}">
                <a16:creationId xmlns:a16="http://schemas.microsoft.com/office/drawing/2014/main" id="{A50D1000-0730-435D-AAC1-FE2D9F6FDB6C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9975" y="2565400"/>
            <a:ext cx="863600" cy="0"/>
          </a:xfrm>
          <a:prstGeom prst="lin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9105" name="Text Box 17">
            <a:extLst>
              <a:ext uri="{FF2B5EF4-FFF2-40B4-BE49-F238E27FC236}">
                <a16:creationId xmlns:a16="http://schemas.microsoft.com/office/drawing/2014/main" id="{5A1CE7D8-66FD-4F6A-859B-2635DD5E6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1981200"/>
            <a:ext cx="1031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</a:rPr>
              <a:t>I/O</a:t>
            </a:r>
            <a:r>
              <a:rPr lang="zh-CN" altLang="en-US" sz="2000">
                <a:solidFill>
                  <a:schemeClr val="tx1"/>
                </a:solidFill>
              </a:rPr>
              <a:t>请求</a:t>
            </a:r>
          </a:p>
        </p:txBody>
      </p:sp>
      <p:sp>
        <p:nvSpPr>
          <p:cNvPr id="89106" name="Line 18">
            <a:extLst>
              <a:ext uri="{FF2B5EF4-FFF2-40B4-BE49-F238E27FC236}">
                <a16:creationId xmlns:a16="http://schemas.microsoft.com/office/drawing/2014/main" id="{767A8E39-2EAB-4B5D-9A56-D246BBBB5D1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6275" y="5300663"/>
            <a:ext cx="203200" cy="0"/>
          </a:xfrm>
          <a:prstGeom prst="lin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9107" name="Line 19">
            <a:extLst>
              <a:ext uri="{FF2B5EF4-FFF2-40B4-BE49-F238E27FC236}">
                <a16:creationId xmlns:a16="http://schemas.microsoft.com/office/drawing/2014/main" id="{7FEFDF8C-DBB0-4377-B586-EED328E2A4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19475" y="2565400"/>
            <a:ext cx="0" cy="273526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9108" name="Line 20">
            <a:extLst>
              <a:ext uri="{FF2B5EF4-FFF2-40B4-BE49-F238E27FC236}">
                <a16:creationId xmlns:a16="http://schemas.microsoft.com/office/drawing/2014/main" id="{0317E087-6FD4-4E0D-B71C-0C5205DCEA9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9475" y="3429000"/>
            <a:ext cx="863600" cy="0"/>
          </a:xfrm>
          <a:prstGeom prst="lin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9109" name="Text Box 21">
            <a:extLst>
              <a:ext uri="{FF2B5EF4-FFF2-40B4-BE49-F238E27FC236}">
                <a16:creationId xmlns:a16="http://schemas.microsoft.com/office/drawing/2014/main" id="{E2872B98-5AAF-4A0C-B445-28A4396B4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2879725"/>
            <a:ext cx="1031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</a:rPr>
              <a:t>I/O</a:t>
            </a:r>
            <a:r>
              <a:rPr lang="zh-CN" altLang="en-US" sz="2000">
                <a:solidFill>
                  <a:schemeClr val="tx1"/>
                </a:solidFill>
              </a:rPr>
              <a:t>请求</a:t>
            </a:r>
          </a:p>
        </p:txBody>
      </p:sp>
      <p:sp>
        <p:nvSpPr>
          <p:cNvPr id="89110" name="Line 22">
            <a:extLst>
              <a:ext uri="{FF2B5EF4-FFF2-40B4-BE49-F238E27FC236}">
                <a16:creationId xmlns:a16="http://schemas.microsoft.com/office/drawing/2014/main" id="{3CEA031C-7EB5-414F-872C-696301574CD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4663" y="3429000"/>
            <a:ext cx="0" cy="187166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9111" name="Line 23">
            <a:extLst>
              <a:ext uri="{FF2B5EF4-FFF2-40B4-BE49-F238E27FC236}">
                <a16:creationId xmlns:a16="http://schemas.microsoft.com/office/drawing/2014/main" id="{2EC3953A-727F-4EE5-BABE-722AB32A90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4663" y="5300663"/>
            <a:ext cx="287337" cy="0"/>
          </a:xfrm>
          <a:prstGeom prst="lin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9112" name="Line 24">
            <a:extLst>
              <a:ext uri="{FF2B5EF4-FFF2-40B4-BE49-F238E27FC236}">
                <a16:creationId xmlns:a16="http://schemas.microsoft.com/office/drawing/2014/main" id="{BBDE8E5F-73C2-4687-A207-7AC6D6C33F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0" y="3429000"/>
            <a:ext cx="0" cy="187166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9113" name="Line 25">
            <a:extLst>
              <a:ext uri="{FF2B5EF4-FFF2-40B4-BE49-F238E27FC236}">
                <a16:creationId xmlns:a16="http://schemas.microsoft.com/office/drawing/2014/main" id="{FB3DFBA3-CA01-4AEE-9F50-FD2EA01D69C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4294188"/>
            <a:ext cx="863600" cy="0"/>
          </a:xfrm>
          <a:prstGeom prst="lin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9114" name="Text Box 26">
            <a:extLst>
              <a:ext uri="{FF2B5EF4-FFF2-40B4-BE49-F238E27FC236}">
                <a16:creationId xmlns:a16="http://schemas.microsoft.com/office/drawing/2014/main" id="{DEFEAC34-4F41-4D85-A7A4-56DC64595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3703638"/>
            <a:ext cx="1031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</a:rPr>
              <a:t>I/O</a:t>
            </a:r>
            <a:r>
              <a:rPr lang="zh-CN" altLang="en-US" sz="2000">
                <a:solidFill>
                  <a:schemeClr val="tx1"/>
                </a:solidFill>
              </a:rPr>
              <a:t>请求</a:t>
            </a:r>
          </a:p>
        </p:txBody>
      </p:sp>
      <p:sp>
        <p:nvSpPr>
          <p:cNvPr id="89115" name="Line 27">
            <a:extLst>
              <a:ext uri="{FF2B5EF4-FFF2-40B4-BE49-F238E27FC236}">
                <a16:creationId xmlns:a16="http://schemas.microsoft.com/office/drawing/2014/main" id="{E2041E8B-9BA0-41F3-9E48-F32D121C5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5600" y="4292600"/>
            <a:ext cx="0" cy="100806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9116" name="Line 28">
            <a:extLst>
              <a:ext uri="{FF2B5EF4-FFF2-40B4-BE49-F238E27FC236}">
                <a16:creationId xmlns:a16="http://schemas.microsoft.com/office/drawing/2014/main" id="{150E6CD1-3674-4BEE-A68F-F2EF90B3AE6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5600" y="5300663"/>
            <a:ext cx="288925" cy="0"/>
          </a:xfrm>
          <a:prstGeom prst="lin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9117" name="Line 29">
            <a:extLst>
              <a:ext uri="{FF2B5EF4-FFF2-40B4-BE49-F238E27FC236}">
                <a16:creationId xmlns:a16="http://schemas.microsoft.com/office/drawing/2014/main" id="{D0DDC978-E653-4A5A-941A-1095CF9EBB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24525" y="1700213"/>
            <a:ext cx="0" cy="360045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9118" name="Line 30">
            <a:extLst>
              <a:ext uri="{FF2B5EF4-FFF2-40B4-BE49-F238E27FC236}">
                <a16:creationId xmlns:a16="http://schemas.microsoft.com/office/drawing/2014/main" id="{7B10A9BD-3524-4CF9-8CC9-1E6D3C5222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4525" y="4292600"/>
            <a:ext cx="2016125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9119" name="Line 31">
            <a:extLst>
              <a:ext uri="{FF2B5EF4-FFF2-40B4-BE49-F238E27FC236}">
                <a16:creationId xmlns:a16="http://schemas.microsoft.com/office/drawing/2014/main" id="{3F4FA090-5C02-4C57-80DF-398757688E83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9975" y="1700213"/>
            <a:ext cx="273685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9120" name="Text Box 32">
            <a:extLst>
              <a:ext uri="{FF2B5EF4-FFF2-40B4-BE49-F238E27FC236}">
                <a16:creationId xmlns:a16="http://schemas.microsoft.com/office/drawing/2014/main" id="{2ADEA630-FADE-4508-8FA5-3BB65D8DC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100" y="1066800"/>
            <a:ext cx="12239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</a:rPr>
              <a:t>I/O</a:t>
            </a:r>
            <a:r>
              <a:rPr lang="zh-CN" altLang="en-US" sz="2000">
                <a:solidFill>
                  <a:schemeClr val="tx1"/>
                </a:solidFill>
              </a:rPr>
              <a:t>完成</a:t>
            </a:r>
          </a:p>
        </p:txBody>
      </p:sp>
      <p:sp>
        <p:nvSpPr>
          <p:cNvPr id="89121" name="Line 33">
            <a:extLst>
              <a:ext uri="{FF2B5EF4-FFF2-40B4-BE49-F238E27FC236}">
                <a16:creationId xmlns:a16="http://schemas.microsoft.com/office/drawing/2014/main" id="{3A5D8FEF-F7D6-423F-AEF5-C0D8CF3EF38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9475" y="2565400"/>
            <a:ext cx="3744913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9122" name="Text Box 34">
            <a:extLst>
              <a:ext uri="{FF2B5EF4-FFF2-40B4-BE49-F238E27FC236}">
                <a16:creationId xmlns:a16="http://schemas.microsoft.com/office/drawing/2014/main" id="{B96A4F82-C2A0-40B2-8585-8AF14D94C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9713" y="1981200"/>
            <a:ext cx="15128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</a:rPr>
              <a:t>I/O</a:t>
            </a:r>
            <a:r>
              <a:rPr lang="zh-CN" altLang="en-US" sz="2000">
                <a:solidFill>
                  <a:schemeClr val="tx1"/>
                </a:solidFill>
              </a:rPr>
              <a:t>完成</a:t>
            </a:r>
          </a:p>
        </p:txBody>
      </p:sp>
      <p:sp>
        <p:nvSpPr>
          <p:cNvPr id="89123" name="Line 35">
            <a:extLst>
              <a:ext uri="{FF2B5EF4-FFF2-40B4-BE49-F238E27FC236}">
                <a16:creationId xmlns:a16="http://schemas.microsoft.com/office/drawing/2014/main" id="{2FCA673B-8AC8-4A92-A3D8-2E7175536CC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4525" y="1697038"/>
            <a:ext cx="647700" cy="3175"/>
          </a:xfrm>
          <a:prstGeom prst="lin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9124" name="Line 36">
            <a:extLst>
              <a:ext uri="{FF2B5EF4-FFF2-40B4-BE49-F238E27FC236}">
                <a16:creationId xmlns:a16="http://schemas.microsoft.com/office/drawing/2014/main" id="{7CD40C46-4BBA-4CCB-A581-19DB2DBB6CEA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8125" y="3429000"/>
            <a:ext cx="1295400" cy="0"/>
          </a:xfrm>
          <a:prstGeom prst="lin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9125" name="Line 37">
            <a:extLst>
              <a:ext uri="{FF2B5EF4-FFF2-40B4-BE49-F238E27FC236}">
                <a16:creationId xmlns:a16="http://schemas.microsoft.com/office/drawing/2014/main" id="{0D8ACD2D-F5F5-4847-AF55-F2FB6F1F3CA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429000"/>
            <a:ext cx="1439863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9126" name="Text Box 38">
            <a:extLst>
              <a:ext uri="{FF2B5EF4-FFF2-40B4-BE49-F238E27FC236}">
                <a16:creationId xmlns:a16="http://schemas.microsoft.com/office/drawing/2014/main" id="{245B29C3-E103-4286-8DB4-D04DE6B37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5438" y="2879725"/>
            <a:ext cx="12239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</a:rPr>
              <a:t>I/O</a:t>
            </a:r>
            <a:r>
              <a:rPr lang="zh-CN" altLang="en-US" sz="2000">
                <a:solidFill>
                  <a:schemeClr val="tx1"/>
                </a:solidFill>
              </a:rPr>
              <a:t>完成</a:t>
            </a:r>
          </a:p>
        </p:txBody>
      </p:sp>
      <p:sp>
        <p:nvSpPr>
          <p:cNvPr id="89127" name="Text Box 39">
            <a:extLst>
              <a:ext uri="{FF2B5EF4-FFF2-40B4-BE49-F238E27FC236}">
                <a16:creationId xmlns:a16="http://schemas.microsoft.com/office/drawing/2014/main" id="{FC505B41-F945-484B-9805-8B921AC40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1154113"/>
            <a:ext cx="12969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</a:rPr>
              <a:t>A</a:t>
            </a:r>
            <a:r>
              <a:rPr lang="zh-CN" altLang="en-US" sz="2000">
                <a:solidFill>
                  <a:schemeClr val="tx1"/>
                </a:solidFill>
              </a:rPr>
              <a:t>完成</a:t>
            </a:r>
          </a:p>
        </p:txBody>
      </p:sp>
      <p:sp>
        <p:nvSpPr>
          <p:cNvPr id="109608" name="Line 40">
            <a:extLst>
              <a:ext uri="{FF2B5EF4-FFF2-40B4-BE49-F238E27FC236}">
                <a16:creationId xmlns:a16="http://schemas.microsoft.com/office/drawing/2014/main" id="{F75D26BD-0846-4886-930D-BB628938568C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092825"/>
            <a:ext cx="431800" cy="0"/>
          </a:xfrm>
          <a:prstGeom prst="lin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9609" name="Text Box 41">
            <a:extLst>
              <a:ext uri="{FF2B5EF4-FFF2-40B4-BE49-F238E27FC236}">
                <a16:creationId xmlns:a16="http://schemas.microsoft.com/office/drawing/2014/main" id="{6375CCD7-1DB7-49F2-A468-E53B3CB71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3" y="5864225"/>
            <a:ext cx="23066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表示获得</a:t>
            </a:r>
            <a:r>
              <a:rPr lang="en-US" altLang="zh-CN" sz="240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CPU</a:t>
            </a:r>
          </a:p>
        </p:txBody>
      </p:sp>
      <p:sp>
        <p:nvSpPr>
          <p:cNvPr id="109610" name="Line 42">
            <a:extLst>
              <a:ext uri="{FF2B5EF4-FFF2-40B4-BE49-F238E27FC236}">
                <a16:creationId xmlns:a16="http://schemas.microsoft.com/office/drawing/2014/main" id="{FD56E2EE-4380-457E-B2DD-AFCDC05EC2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225" y="1700213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9131" name="Line 43">
            <a:extLst>
              <a:ext uri="{FF2B5EF4-FFF2-40B4-BE49-F238E27FC236}">
                <a16:creationId xmlns:a16="http://schemas.microsoft.com/office/drawing/2014/main" id="{E2E1185D-2BD6-4888-94F9-6DF902DCBBF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225" y="1700213"/>
            <a:ext cx="0" cy="360045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9132" name="Line 44">
            <a:extLst>
              <a:ext uri="{FF2B5EF4-FFF2-40B4-BE49-F238E27FC236}">
                <a16:creationId xmlns:a16="http://schemas.microsoft.com/office/drawing/2014/main" id="{677DB1E5-6A07-4773-B27B-1B0F9A56A3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88125" y="3429000"/>
            <a:ext cx="0" cy="187166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9133" name="Line 45">
            <a:extLst>
              <a:ext uri="{FF2B5EF4-FFF2-40B4-BE49-F238E27FC236}">
                <a16:creationId xmlns:a16="http://schemas.microsoft.com/office/drawing/2014/main" id="{6EF67D4F-126D-4A60-81EE-C710964F458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225" y="5300663"/>
            <a:ext cx="217488" cy="0"/>
          </a:xfrm>
          <a:prstGeom prst="lin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9134" name="Text Box 46">
            <a:extLst>
              <a:ext uri="{FF2B5EF4-FFF2-40B4-BE49-F238E27FC236}">
                <a16:creationId xmlns:a16="http://schemas.microsoft.com/office/drawing/2014/main" id="{DEC6FCC3-0A1B-4495-B1B7-758418343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2588" y="3041650"/>
            <a:ext cx="12969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</a:rPr>
              <a:t>C</a:t>
            </a:r>
            <a:r>
              <a:rPr lang="zh-CN" altLang="en-US" sz="2000">
                <a:solidFill>
                  <a:schemeClr val="tx1"/>
                </a:solidFill>
              </a:rPr>
              <a:t>再运行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DEEEC41-743E-4C67-B2B1-158B3CA969B6}"/>
              </a:ext>
            </a:extLst>
          </p:cNvPr>
          <p:cNvCxnSpPr>
            <a:endCxn id="89101" idx="0"/>
          </p:cNvCxnSpPr>
          <p:nvPr/>
        </p:nvCxnSpPr>
        <p:spPr>
          <a:xfrm>
            <a:off x="2124075" y="1466850"/>
            <a:ext cx="0" cy="233363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701E6616-DE54-4D36-B86C-A90800890D19}"/>
              </a:ext>
            </a:extLst>
          </p:cNvPr>
          <p:cNvCxnSpPr/>
          <p:nvPr/>
        </p:nvCxnSpPr>
        <p:spPr>
          <a:xfrm>
            <a:off x="6372225" y="1463675"/>
            <a:ext cx="0" cy="233363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668B7D68-FADB-4D87-8110-B569DA5770C5}"/>
              </a:ext>
            </a:extLst>
          </p:cNvPr>
          <p:cNvCxnSpPr/>
          <p:nvPr/>
        </p:nvCxnSpPr>
        <p:spPr>
          <a:xfrm>
            <a:off x="4267200" y="3200400"/>
            <a:ext cx="0" cy="233363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AAA90610-3A78-4DE9-B5FC-65BEA4585A4F}"/>
              </a:ext>
            </a:extLst>
          </p:cNvPr>
          <p:cNvCxnSpPr/>
          <p:nvPr/>
        </p:nvCxnSpPr>
        <p:spPr>
          <a:xfrm>
            <a:off x="5076825" y="1447800"/>
            <a:ext cx="0" cy="233363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54D78A79-3E09-4834-A059-6BA22B84BA5B}"/>
              </a:ext>
            </a:extLst>
          </p:cNvPr>
          <p:cNvCxnSpPr/>
          <p:nvPr/>
        </p:nvCxnSpPr>
        <p:spPr>
          <a:xfrm>
            <a:off x="6011863" y="3208338"/>
            <a:ext cx="0" cy="233362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7E129C65-D268-42FA-B89E-C00F2E5BE568}"/>
              </a:ext>
            </a:extLst>
          </p:cNvPr>
          <p:cNvCxnSpPr/>
          <p:nvPr/>
        </p:nvCxnSpPr>
        <p:spPr>
          <a:xfrm>
            <a:off x="5435600" y="4032250"/>
            <a:ext cx="0" cy="233363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8DC51F9E-853A-4F76-97E3-10E1E3DA8647}"/>
              </a:ext>
            </a:extLst>
          </p:cNvPr>
          <p:cNvCxnSpPr/>
          <p:nvPr/>
        </p:nvCxnSpPr>
        <p:spPr>
          <a:xfrm>
            <a:off x="7164388" y="2320925"/>
            <a:ext cx="0" cy="233363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5F77D177-3379-4775-B697-D722F55DC422}"/>
              </a:ext>
            </a:extLst>
          </p:cNvPr>
          <p:cNvCxnSpPr/>
          <p:nvPr/>
        </p:nvCxnSpPr>
        <p:spPr>
          <a:xfrm>
            <a:off x="3195638" y="2332038"/>
            <a:ext cx="0" cy="233362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623" name="Line 40">
            <a:extLst>
              <a:ext uri="{FF2B5EF4-FFF2-40B4-BE49-F238E27FC236}">
                <a16:creationId xmlns:a16="http://schemas.microsoft.com/office/drawing/2014/main" id="{EC0DFFA7-2D76-48E4-8306-7587D7FB0E1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775" y="6553200"/>
            <a:ext cx="4318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9624" name="Text Box 41">
            <a:extLst>
              <a:ext uri="{FF2B5EF4-FFF2-40B4-BE49-F238E27FC236}">
                <a16:creationId xmlns:a16="http://schemas.microsoft.com/office/drawing/2014/main" id="{0A9A36F6-3607-4FEE-8310-8D5FDFE07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3" y="6346825"/>
            <a:ext cx="23066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表示</a:t>
            </a:r>
            <a:r>
              <a:rPr lang="en-US" altLang="zh-CN" sz="240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I/O</a:t>
            </a:r>
            <a:r>
              <a:rPr lang="zh-CN" altLang="en-US" sz="240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操作</a:t>
            </a:r>
            <a:endParaRPr lang="en-US" altLang="zh-CN" sz="2400">
              <a:solidFill>
                <a:srgbClr val="FF33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4" grpId="0"/>
      <p:bldP spid="89105" grpId="0"/>
      <p:bldP spid="89109" grpId="0"/>
      <p:bldP spid="89114" grpId="0"/>
      <p:bldP spid="89120" grpId="0"/>
      <p:bldP spid="89122" grpId="0"/>
      <p:bldP spid="89126" grpId="0"/>
      <p:bldP spid="89127" grpId="0"/>
      <p:bldP spid="8913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内容占位符 2"/>
          <p:cNvSpPr>
            <a:spLocks/>
          </p:cNvSpPr>
          <p:nvPr/>
        </p:nvSpPr>
        <p:spPr bwMode="auto">
          <a:xfrm>
            <a:off x="421873" y="1258956"/>
            <a:ext cx="8316924" cy="2676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设内存中有三道程序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，它们按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的优先次序执行。它们的计算和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操作时间如下表所示。</a:t>
            </a:r>
          </a:p>
          <a:p>
            <a:pPr eaLnBrk="1" hangingPunct="1">
              <a:lnSpc>
                <a:spcPct val="120000"/>
              </a:lnSpc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假设三道程序使用能够相同的设备进行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操作，即程序以串行方式使用设备，试画出单道运行和多道运行的时间关系图（调度程序的执行时间忽略不计）。在两种情况下，完成这三道程序各要花多少时间？</a:t>
            </a:r>
          </a:p>
          <a:p>
            <a:pPr eaLnBrk="1" hangingPunct="1">
              <a:lnSpc>
                <a:spcPct val="120000"/>
              </a:lnSpc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CN" sz="2000" b="0" dirty="0"/>
          </a:p>
        </p:txBody>
      </p:sp>
      <p:graphicFrame>
        <p:nvGraphicFramePr>
          <p:cNvPr id="236578" name="Group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744648"/>
              </p:ext>
            </p:extLst>
          </p:nvPr>
        </p:nvGraphicFramePr>
        <p:xfrm>
          <a:off x="1974575" y="4240696"/>
          <a:ext cx="5327375" cy="1749288"/>
        </p:xfrm>
        <a:graphic>
          <a:graphicData uri="http://schemas.openxmlformats.org/drawingml/2006/table">
            <a:tbl>
              <a:tblPr/>
              <a:tblGrid>
                <a:gridCol w="1332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2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1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73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68580" marR="68580" marT="34232" marB="342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A</a:t>
                      </a:r>
                    </a:p>
                  </a:txBody>
                  <a:tcPr marL="68580" marR="68580" marT="34232" marB="342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B</a:t>
                      </a:r>
                    </a:p>
                  </a:txBody>
                  <a:tcPr marL="68580" marR="68580" marT="34232" marB="342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C</a:t>
                      </a:r>
                    </a:p>
                  </a:txBody>
                  <a:tcPr marL="68580" marR="68580" marT="34232" marB="342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3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计算</a:t>
                      </a:r>
                    </a:p>
                  </a:txBody>
                  <a:tcPr marL="68580" marR="68580" marT="34232" marB="342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30ms</a:t>
                      </a:r>
                    </a:p>
                  </a:txBody>
                  <a:tcPr marL="68580" marR="68580" marT="34232" marB="342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60ms</a:t>
                      </a:r>
                    </a:p>
                  </a:txBody>
                  <a:tcPr marL="68580" marR="68580" marT="34232" marB="342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20ms</a:t>
                      </a:r>
                    </a:p>
                  </a:txBody>
                  <a:tcPr marL="68580" marR="68580" marT="34232" marB="342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3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I/O</a:t>
                      </a:r>
                    </a:p>
                  </a:txBody>
                  <a:tcPr marL="68580" marR="68580" marT="34232" marB="342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40ms</a:t>
                      </a:r>
                    </a:p>
                  </a:txBody>
                  <a:tcPr marL="68580" marR="68580" marT="34232" marB="342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30ms</a:t>
                      </a:r>
                    </a:p>
                  </a:txBody>
                  <a:tcPr marL="68580" marR="68580" marT="34232" marB="342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40ms</a:t>
                      </a:r>
                    </a:p>
                  </a:txBody>
                  <a:tcPr marL="68580" marR="68580" marT="34232" marB="342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3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计算</a:t>
                      </a:r>
                    </a:p>
                  </a:txBody>
                  <a:tcPr marL="68580" marR="68580" marT="34232" marB="342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10ms</a:t>
                      </a:r>
                    </a:p>
                  </a:txBody>
                  <a:tcPr marL="68580" marR="68580" marT="34232" marB="342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10ms</a:t>
                      </a:r>
                    </a:p>
                  </a:txBody>
                  <a:tcPr marL="68580" marR="68580" marT="34232" marB="342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20ms</a:t>
                      </a:r>
                    </a:p>
                  </a:txBody>
                  <a:tcPr marL="68580" marR="68580" marT="34232" marB="342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angle 2">
            <a:extLst>
              <a:ext uri="{FF2B5EF4-FFF2-40B4-BE49-F238E27FC236}">
                <a16:creationId xmlns:a16="http://schemas.microsoft.com/office/drawing/2014/main" id="{AD4328E5-1171-594B-B6ED-5E35E0936B58}"/>
              </a:ext>
            </a:extLst>
          </p:cNvPr>
          <p:cNvSpPr txBox="1">
            <a:spLocks noChangeArrowheads="1"/>
          </p:cNvSpPr>
          <p:nvPr/>
        </p:nvSpPr>
        <p:spPr>
          <a:xfrm>
            <a:off x="1192696" y="326835"/>
            <a:ext cx="5623780" cy="484584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9pPr>
          </a:lstStyle>
          <a:p>
            <a:pPr algn="l" defTabSz="685800" eaLnBrk="1" hangingPunct="1">
              <a:lnSpc>
                <a:spcPct val="90000"/>
              </a:lnSpc>
              <a:defRPr/>
            </a:pPr>
            <a:r>
              <a:rPr lang="zh-CN" altLang="en-US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举例</a:t>
            </a:r>
            <a:r>
              <a:rPr lang="en-US" altLang="zh-CN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srgbClr val="4A66AC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2020013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内容占位符 2"/>
          <p:cNvSpPr>
            <a:spLocks/>
          </p:cNvSpPr>
          <p:nvPr/>
        </p:nvSpPr>
        <p:spPr bwMode="auto">
          <a:xfrm>
            <a:off x="490221" y="3038465"/>
            <a:ext cx="1872921" cy="68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单道运行的甘特图</a:t>
            </a:r>
          </a:p>
          <a:p>
            <a:pPr eaLnBrk="1" hangingPunct="1">
              <a:lnSpc>
                <a:spcPct val="120000"/>
              </a:lnSpc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           </a:t>
            </a:r>
          </a:p>
          <a:p>
            <a:pPr eaLnBrk="1" hangingPunct="1">
              <a:lnSpc>
                <a:spcPct val="120000"/>
              </a:lnSpc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37714" name="Group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722459"/>
              </p:ext>
            </p:extLst>
          </p:nvPr>
        </p:nvGraphicFramePr>
        <p:xfrm>
          <a:off x="1875425" y="1246769"/>
          <a:ext cx="5149453" cy="1110256"/>
        </p:xfrm>
        <a:graphic>
          <a:graphicData uri="http://schemas.openxmlformats.org/drawingml/2006/table">
            <a:tbl>
              <a:tblPr/>
              <a:tblGrid>
                <a:gridCol w="12881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81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66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75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68580" marR="68580" marT="34298" marB="342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A</a:t>
                      </a: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B</a:t>
                      </a: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C</a:t>
                      </a: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5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计算</a:t>
                      </a:r>
                    </a:p>
                  </a:txBody>
                  <a:tcPr marL="68580" marR="68580" marT="34298" marB="342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30ms</a:t>
                      </a: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60ms</a:t>
                      </a: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20ms</a:t>
                      </a: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5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I/O</a:t>
                      </a:r>
                    </a:p>
                  </a:txBody>
                  <a:tcPr marL="68580" marR="68580" marT="34298" marB="342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40ms</a:t>
                      </a: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30ms</a:t>
                      </a: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40ms</a:t>
                      </a: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5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计算</a:t>
                      </a:r>
                    </a:p>
                  </a:txBody>
                  <a:tcPr marL="68580" marR="68580" marT="34298" marB="342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10ms</a:t>
                      </a: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10ms</a:t>
                      </a: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20ms</a:t>
                      </a: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1230" name="Group 103"/>
          <p:cNvGrpSpPr>
            <a:grpSpLocks/>
          </p:cNvGrpSpPr>
          <p:nvPr/>
        </p:nvGrpSpPr>
        <p:grpSpPr bwMode="auto">
          <a:xfrm>
            <a:off x="2398705" y="2448405"/>
            <a:ext cx="6291263" cy="1870473"/>
            <a:chOff x="204" y="2156"/>
            <a:chExt cx="5284" cy="1571"/>
          </a:xfrm>
        </p:grpSpPr>
        <p:sp>
          <p:nvSpPr>
            <p:cNvPr id="51232" name="Text Box 104"/>
            <p:cNvSpPr txBox="1">
              <a:spLocks noChangeArrowheads="1"/>
            </p:cNvSpPr>
            <p:nvPr/>
          </p:nvSpPr>
          <p:spPr bwMode="auto">
            <a:xfrm>
              <a:off x="4785" y="3290"/>
              <a:ext cx="703" cy="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350" b="0">
                  <a:latin typeface="Arial" panose="020B0604020202020204" pitchFamily="34" charset="0"/>
                  <a:ea typeface="宋体" panose="02010600030101010101" pitchFamily="2" charset="-122"/>
                </a:rPr>
                <a:t>时间</a:t>
              </a: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( ms)</a:t>
              </a:r>
            </a:p>
          </p:txBody>
        </p:sp>
        <p:sp>
          <p:nvSpPr>
            <p:cNvPr id="51233" name="Line 105"/>
            <p:cNvSpPr>
              <a:spLocks noChangeShapeType="1"/>
            </p:cNvSpPr>
            <p:nvPr/>
          </p:nvSpPr>
          <p:spPr bwMode="auto">
            <a:xfrm>
              <a:off x="748" y="3430"/>
              <a:ext cx="39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34" name="Line 106"/>
            <p:cNvSpPr>
              <a:spLocks noChangeShapeType="1"/>
            </p:cNvSpPr>
            <p:nvPr/>
          </p:nvSpPr>
          <p:spPr bwMode="auto">
            <a:xfrm flipV="1">
              <a:off x="748" y="2432"/>
              <a:ext cx="0" cy="9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35" name="Line 107"/>
            <p:cNvSpPr>
              <a:spLocks noChangeShapeType="1"/>
            </p:cNvSpPr>
            <p:nvPr/>
          </p:nvSpPr>
          <p:spPr bwMode="auto">
            <a:xfrm>
              <a:off x="657" y="2723"/>
              <a:ext cx="9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36" name="Line 108"/>
            <p:cNvSpPr>
              <a:spLocks noChangeShapeType="1"/>
            </p:cNvSpPr>
            <p:nvPr/>
          </p:nvSpPr>
          <p:spPr bwMode="auto">
            <a:xfrm>
              <a:off x="657" y="3067"/>
              <a:ext cx="9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37" name="Text Box 109"/>
            <p:cNvSpPr txBox="1">
              <a:spLocks noChangeArrowheads="1"/>
            </p:cNvSpPr>
            <p:nvPr/>
          </p:nvSpPr>
          <p:spPr bwMode="auto">
            <a:xfrm>
              <a:off x="295" y="2614"/>
              <a:ext cx="36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I/O</a:t>
              </a:r>
            </a:p>
          </p:txBody>
        </p:sp>
        <p:sp>
          <p:nvSpPr>
            <p:cNvPr id="51238" name="Text Box 110"/>
            <p:cNvSpPr txBox="1">
              <a:spLocks noChangeArrowheads="1"/>
            </p:cNvSpPr>
            <p:nvPr/>
          </p:nvSpPr>
          <p:spPr bwMode="auto">
            <a:xfrm>
              <a:off x="204" y="2931"/>
              <a:ext cx="45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350" b="0">
                  <a:latin typeface="Arial" panose="020B0604020202020204" pitchFamily="34" charset="0"/>
                  <a:ea typeface="宋体" panose="02010600030101010101" pitchFamily="2" charset="-122"/>
                </a:rPr>
                <a:t>计算</a:t>
              </a:r>
            </a:p>
          </p:txBody>
        </p:sp>
        <p:sp>
          <p:nvSpPr>
            <p:cNvPr id="51239" name="Text Box 111"/>
            <p:cNvSpPr txBox="1">
              <a:spLocks noChangeArrowheads="1"/>
            </p:cNvSpPr>
            <p:nvPr/>
          </p:nvSpPr>
          <p:spPr bwMode="auto">
            <a:xfrm>
              <a:off x="435" y="2156"/>
              <a:ext cx="703" cy="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350" b="0">
                  <a:latin typeface="Arial" panose="020B0604020202020204" pitchFamily="34" charset="0"/>
                  <a:ea typeface="宋体" panose="02010600030101010101" pitchFamily="2" charset="-122"/>
                </a:rPr>
                <a:t>活动列表</a:t>
              </a:r>
            </a:p>
          </p:txBody>
        </p:sp>
        <p:sp>
          <p:nvSpPr>
            <p:cNvPr id="51240" name="Line 112"/>
            <p:cNvSpPr>
              <a:spLocks noChangeShapeType="1"/>
            </p:cNvSpPr>
            <p:nvPr/>
          </p:nvSpPr>
          <p:spPr bwMode="auto">
            <a:xfrm>
              <a:off x="748" y="3067"/>
              <a:ext cx="40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41" name="Line 113"/>
            <p:cNvSpPr>
              <a:spLocks noChangeShapeType="1"/>
            </p:cNvSpPr>
            <p:nvPr/>
          </p:nvSpPr>
          <p:spPr bwMode="auto">
            <a:xfrm>
              <a:off x="1156" y="2704"/>
              <a:ext cx="0" cy="7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42" name="Line 114"/>
            <p:cNvSpPr>
              <a:spLocks noChangeShapeType="1"/>
            </p:cNvSpPr>
            <p:nvPr/>
          </p:nvSpPr>
          <p:spPr bwMode="auto">
            <a:xfrm>
              <a:off x="1156" y="2704"/>
              <a:ext cx="59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43" name="Line 115"/>
            <p:cNvSpPr>
              <a:spLocks noChangeShapeType="1"/>
            </p:cNvSpPr>
            <p:nvPr/>
          </p:nvSpPr>
          <p:spPr bwMode="auto">
            <a:xfrm>
              <a:off x="2653" y="2704"/>
              <a:ext cx="0" cy="7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44" name="Line 116"/>
            <p:cNvSpPr>
              <a:spLocks noChangeShapeType="1"/>
            </p:cNvSpPr>
            <p:nvPr/>
          </p:nvSpPr>
          <p:spPr bwMode="auto">
            <a:xfrm>
              <a:off x="1746" y="3067"/>
              <a:ext cx="90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45" name="Line 117"/>
            <p:cNvSpPr>
              <a:spLocks noChangeShapeType="1"/>
            </p:cNvSpPr>
            <p:nvPr/>
          </p:nvSpPr>
          <p:spPr bwMode="auto">
            <a:xfrm>
              <a:off x="1746" y="2704"/>
              <a:ext cx="0" cy="7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46" name="Line 118"/>
            <p:cNvSpPr>
              <a:spLocks noChangeShapeType="1"/>
            </p:cNvSpPr>
            <p:nvPr/>
          </p:nvSpPr>
          <p:spPr bwMode="auto">
            <a:xfrm>
              <a:off x="2653" y="2704"/>
              <a:ext cx="40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47" name="Line 119"/>
            <p:cNvSpPr>
              <a:spLocks noChangeShapeType="1"/>
            </p:cNvSpPr>
            <p:nvPr/>
          </p:nvSpPr>
          <p:spPr bwMode="auto">
            <a:xfrm>
              <a:off x="3061" y="3058"/>
              <a:ext cx="40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48" name="Line 120"/>
            <p:cNvSpPr>
              <a:spLocks noChangeShapeType="1"/>
            </p:cNvSpPr>
            <p:nvPr/>
          </p:nvSpPr>
          <p:spPr bwMode="auto">
            <a:xfrm>
              <a:off x="3061" y="2704"/>
              <a:ext cx="0" cy="7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49" name="Line 121"/>
            <p:cNvSpPr>
              <a:spLocks noChangeShapeType="1"/>
            </p:cNvSpPr>
            <p:nvPr/>
          </p:nvSpPr>
          <p:spPr bwMode="auto">
            <a:xfrm>
              <a:off x="3470" y="2704"/>
              <a:ext cx="59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50" name="Line 122"/>
            <p:cNvSpPr>
              <a:spLocks noChangeShapeType="1"/>
            </p:cNvSpPr>
            <p:nvPr/>
          </p:nvSpPr>
          <p:spPr bwMode="auto">
            <a:xfrm>
              <a:off x="4060" y="3067"/>
              <a:ext cx="3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51" name="Line 123"/>
            <p:cNvSpPr>
              <a:spLocks noChangeShapeType="1"/>
            </p:cNvSpPr>
            <p:nvPr/>
          </p:nvSpPr>
          <p:spPr bwMode="auto">
            <a:xfrm>
              <a:off x="3470" y="2704"/>
              <a:ext cx="0" cy="7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52" name="Line 124"/>
            <p:cNvSpPr>
              <a:spLocks noChangeShapeType="1"/>
            </p:cNvSpPr>
            <p:nvPr/>
          </p:nvSpPr>
          <p:spPr bwMode="auto">
            <a:xfrm>
              <a:off x="4059" y="2704"/>
              <a:ext cx="0" cy="7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53" name="Line 125"/>
            <p:cNvSpPr>
              <a:spLocks noChangeShapeType="1"/>
            </p:cNvSpPr>
            <p:nvPr/>
          </p:nvSpPr>
          <p:spPr bwMode="auto">
            <a:xfrm>
              <a:off x="3189" y="3067"/>
              <a:ext cx="0" cy="3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54" name="Line 126"/>
            <p:cNvSpPr>
              <a:spLocks noChangeShapeType="1"/>
            </p:cNvSpPr>
            <p:nvPr/>
          </p:nvSpPr>
          <p:spPr bwMode="auto">
            <a:xfrm>
              <a:off x="4377" y="3067"/>
              <a:ext cx="0" cy="3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55" name="Text Box 127"/>
            <p:cNvSpPr txBox="1">
              <a:spLocks noChangeArrowheads="1"/>
            </p:cNvSpPr>
            <p:nvPr/>
          </p:nvSpPr>
          <p:spPr bwMode="auto">
            <a:xfrm>
              <a:off x="829" y="2864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51256" name="Text Box 128"/>
            <p:cNvSpPr txBox="1">
              <a:spLocks noChangeArrowheads="1"/>
            </p:cNvSpPr>
            <p:nvPr/>
          </p:nvSpPr>
          <p:spPr bwMode="auto">
            <a:xfrm>
              <a:off x="1292" y="2487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51257" name="Text Box 129"/>
            <p:cNvSpPr txBox="1">
              <a:spLocks noChangeArrowheads="1"/>
            </p:cNvSpPr>
            <p:nvPr/>
          </p:nvSpPr>
          <p:spPr bwMode="auto">
            <a:xfrm>
              <a:off x="1736" y="2863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51258" name="Text Box 130"/>
            <p:cNvSpPr txBox="1">
              <a:spLocks noChangeArrowheads="1"/>
            </p:cNvSpPr>
            <p:nvPr/>
          </p:nvSpPr>
          <p:spPr bwMode="auto">
            <a:xfrm>
              <a:off x="2199" y="2845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51259" name="Text Box 131"/>
            <p:cNvSpPr txBox="1">
              <a:spLocks noChangeArrowheads="1"/>
            </p:cNvSpPr>
            <p:nvPr/>
          </p:nvSpPr>
          <p:spPr bwMode="auto">
            <a:xfrm>
              <a:off x="2744" y="2487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51260" name="Text Box 132"/>
            <p:cNvSpPr txBox="1">
              <a:spLocks noChangeArrowheads="1"/>
            </p:cNvSpPr>
            <p:nvPr/>
          </p:nvSpPr>
          <p:spPr bwMode="auto">
            <a:xfrm>
              <a:off x="3016" y="2849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51261" name="Text Box 133"/>
            <p:cNvSpPr txBox="1">
              <a:spLocks noChangeArrowheads="1"/>
            </p:cNvSpPr>
            <p:nvPr/>
          </p:nvSpPr>
          <p:spPr bwMode="auto">
            <a:xfrm>
              <a:off x="3215" y="2868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51262" name="Text Box 134"/>
            <p:cNvSpPr txBox="1">
              <a:spLocks noChangeArrowheads="1"/>
            </p:cNvSpPr>
            <p:nvPr/>
          </p:nvSpPr>
          <p:spPr bwMode="auto">
            <a:xfrm>
              <a:off x="3615" y="2496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51263" name="Text Box 135"/>
            <p:cNvSpPr txBox="1">
              <a:spLocks noChangeArrowheads="1"/>
            </p:cNvSpPr>
            <p:nvPr/>
          </p:nvSpPr>
          <p:spPr bwMode="auto">
            <a:xfrm>
              <a:off x="4096" y="2858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51264" name="Text Box 136"/>
            <p:cNvSpPr txBox="1">
              <a:spLocks noChangeArrowheads="1"/>
            </p:cNvSpPr>
            <p:nvPr/>
          </p:nvSpPr>
          <p:spPr bwMode="auto">
            <a:xfrm>
              <a:off x="657" y="3457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51265" name="Text Box 137"/>
            <p:cNvSpPr txBox="1">
              <a:spLocks noChangeArrowheads="1"/>
            </p:cNvSpPr>
            <p:nvPr/>
          </p:nvSpPr>
          <p:spPr bwMode="auto">
            <a:xfrm>
              <a:off x="1011" y="3457"/>
              <a:ext cx="31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51266" name="Text Box 138"/>
            <p:cNvSpPr txBox="1">
              <a:spLocks noChangeArrowheads="1"/>
            </p:cNvSpPr>
            <p:nvPr/>
          </p:nvSpPr>
          <p:spPr bwMode="auto">
            <a:xfrm>
              <a:off x="1592" y="3466"/>
              <a:ext cx="31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70</a:t>
              </a:r>
            </a:p>
          </p:txBody>
        </p:sp>
        <p:sp>
          <p:nvSpPr>
            <p:cNvPr id="51267" name="Text Box 139"/>
            <p:cNvSpPr txBox="1">
              <a:spLocks noChangeArrowheads="1"/>
            </p:cNvSpPr>
            <p:nvPr/>
          </p:nvSpPr>
          <p:spPr bwMode="auto">
            <a:xfrm>
              <a:off x="1800" y="3471"/>
              <a:ext cx="31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51268" name="Text Box 140"/>
            <p:cNvSpPr txBox="1">
              <a:spLocks noChangeArrowheads="1"/>
            </p:cNvSpPr>
            <p:nvPr/>
          </p:nvSpPr>
          <p:spPr bwMode="auto">
            <a:xfrm>
              <a:off x="2453" y="3466"/>
              <a:ext cx="40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140</a:t>
              </a:r>
            </a:p>
          </p:txBody>
        </p:sp>
        <p:sp>
          <p:nvSpPr>
            <p:cNvPr id="51269" name="Text Box 141"/>
            <p:cNvSpPr txBox="1">
              <a:spLocks noChangeArrowheads="1"/>
            </p:cNvSpPr>
            <p:nvPr/>
          </p:nvSpPr>
          <p:spPr bwMode="auto">
            <a:xfrm>
              <a:off x="2854" y="3475"/>
              <a:ext cx="40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170</a:t>
              </a:r>
            </a:p>
          </p:txBody>
        </p:sp>
        <p:sp>
          <p:nvSpPr>
            <p:cNvPr id="51270" name="Text Box 142"/>
            <p:cNvSpPr txBox="1">
              <a:spLocks noChangeArrowheads="1"/>
            </p:cNvSpPr>
            <p:nvPr/>
          </p:nvSpPr>
          <p:spPr bwMode="auto">
            <a:xfrm>
              <a:off x="3252" y="3475"/>
              <a:ext cx="40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200</a:t>
              </a:r>
            </a:p>
          </p:txBody>
        </p:sp>
        <p:sp>
          <p:nvSpPr>
            <p:cNvPr id="51271" name="Text Box 143"/>
            <p:cNvSpPr txBox="1">
              <a:spLocks noChangeArrowheads="1"/>
            </p:cNvSpPr>
            <p:nvPr/>
          </p:nvSpPr>
          <p:spPr bwMode="auto">
            <a:xfrm>
              <a:off x="3851" y="3466"/>
              <a:ext cx="40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240</a:t>
              </a:r>
            </a:p>
          </p:txBody>
        </p:sp>
        <p:sp>
          <p:nvSpPr>
            <p:cNvPr id="51272" name="Text Box 144"/>
            <p:cNvSpPr txBox="1">
              <a:spLocks noChangeArrowheads="1"/>
            </p:cNvSpPr>
            <p:nvPr/>
          </p:nvSpPr>
          <p:spPr bwMode="auto">
            <a:xfrm>
              <a:off x="4169" y="3475"/>
              <a:ext cx="40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260</a:t>
              </a:r>
            </a:p>
          </p:txBody>
        </p:sp>
        <p:sp>
          <p:nvSpPr>
            <p:cNvPr id="51273" name="Line 145"/>
            <p:cNvSpPr>
              <a:spLocks noChangeShapeType="1"/>
            </p:cNvSpPr>
            <p:nvPr/>
          </p:nvSpPr>
          <p:spPr bwMode="auto">
            <a:xfrm>
              <a:off x="1927" y="3059"/>
              <a:ext cx="0" cy="3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</p:grpSp>
      <p:sp>
        <p:nvSpPr>
          <p:cNvPr id="48" name="Rectangle 2">
            <a:extLst>
              <a:ext uri="{FF2B5EF4-FFF2-40B4-BE49-F238E27FC236}">
                <a16:creationId xmlns:a16="http://schemas.microsoft.com/office/drawing/2014/main" id="{DE91A871-66A3-8A47-91B5-23CBCF3B936F}"/>
              </a:ext>
            </a:extLst>
          </p:cNvPr>
          <p:cNvSpPr txBox="1">
            <a:spLocks noChangeArrowheads="1"/>
          </p:cNvSpPr>
          <p:nvPr/>
        </p:nvSpPr>
        <p:spPr>
          <a:xfrm>
            <a:off x="1192696" y="326835"/>
            <a:ext cx="5623780" cy="484584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9pPr>
          </a:lstStyle>
          <a:p>
            <a:pPr algn="l" defTabSz="685800" eaLnBrk="1" hangingPunct="1">
              <a:lnSpc>
                <a:spcPct val="90000"/>
              </a:lnSpc>
              <a:defRPr/>
            </a:pPr>
            <a:r>
              <a:rPr lang="zh-CN" altLang="en-US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举例</a:t>
            </a:r>
            <a:r>
              <a:rPr lang="en-US" altLang="zh-CN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srgbClr val="4A66AC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内容占位符 2">
            <a:extLst>
              <a:ext uri="{FF2B5EF4-FFF2-40B4-BE49-F238E27FC236}">
                <a16:creationId xmlns:a16="http://schemas.microsoft.com/office/drawing/2014/main" id="{159C4F39-B356-D048-B7BA-2A8A5CC2FC4F}"/>
              </a:ext>
            </a:extLst>
          </p:cNvPr>
          <p:cNvSpPr>
            <a:spLocks/>
          </p:cNvSpPr>
          <p:nvPr/>
        </p:nvSpPr>
        <p:spPr bwMode="auto">
          <a:xfrm>
            <a:off x="494813" y="4842958"/>
            <a:ext cx="1888408" cy="451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多道运行的甘特图</a:t>
            </a:r>
          </a:p>
          <a:p>
            <a:pPr eaLnBrk="1" hangingPunct="1">
              <a:lnSpc>
                <a:spcPct val="120000"/>
              </a:lnSpc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</a:p>
          <a:p>
            <a:pPr eaLnBrk="1" hangingPunct="1">
              <a:lnSpc>
                <a:spcPct val="120000"/>
              </a:lnSpc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CN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" name="Group 32">
            <a:extLst>
              <a:ext uri="{FF2B5EF4-FFF2-40B4-BE49-F238E27FC236}">
                <a16:creationId xmlns:a16="http://schemas.microsoft.com/office/drawing/2014/main" id="{5A5DF558-213A-E242-A099-42D6E96C4A2E}"/>
              </a:ext>
            </a:extLst>
          </p:cNvPr>
          <p:cNvGrpSpPr>
            <a:grpSpLocks/>
          </p:cNvGrpSpPr>
          <p:nvPr/>
        </p:nvGrpSpPr>
        <p:grpSpPr bwMode="auto">
          <a:xfrm>
            <a:off x="2428433" y="4360549"/>
            <a:ext cx="5617369" cy="1901429"/>
            <a:chOff x="567" y="2156"/>
            <a:chExt cx="4717" cy="1597"/>
          </a:xfrm>
        </p:grpSpPr>
        <p:sp>
          <p:nvSpPr>
            <p:cNvPr id="51" name="Text Box 33">
              <a:extLst>
                <a:ext uri="{FF2B5EF4-FFF2-40B4-BE49-F238E27FC236}">
                  <a16:creationId xmlns:a16="http://schemas.microsoft.com/office/drawing/2014/main" id="{CDAC2F02-61BF-C547-ABC4-139403DFC7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1" y="3326"/>
              <a:ext cx="703" cy="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350" b="0">
                  <a:latin typeface="Arial" panose="020B0604020202020204" pitchFamily="34" charset="0"/>
                  <a:ea typeface="宋体" panose="02010600030101010101" pitchFamily="2" charset="-122"/>
                </a:rPr>
                <a:t>时间</a:t>
              </a: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( ms)</a:t>
              </a:r>
            </a:p>
          </p:txBody>
        </p:sp>
        <p:sp>
          <p:nvSpPr>
            <p:cNvPr id="52" name="Line 34">
              <a:extLst>
                <a:ext uri="{FF2B5EF4-FFF2-40B4-BE49-F238E27FC236}">
                  <a16:creationId xmlns:a16="http://schemas.microsoft.com/office/drawing/2014/main" id="{452FD3F6-D8BF-454C-A278-6D3EF5726D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3430"/>
              <a:ext cx="340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3" name="Line 35">
              <a:extLst>
                <a:ext uri="{FF2B5EF4-FFF2-40B4-BE49-F238E27FC236}">
                  <a16:creationId xmlns:a16="http://schemas.microsoft.com/office/drawing/2014/main" id="{D9F65798-2C18-D14C-A544-6259D70BA9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1" y="2432"/>
              <a:ext cx="0" cy="9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4" name="Line 36">
              <a:extLst>
                <a:ext uri="{FF2B5EF4-FFF2-40B4-BE49-F238E27FC236}">
                  <a16:creationId xmlns:a16="http://schemas.microsoft.com/office/drawing/2014/main" id="{A5A598DC-3450-154A-A78A-EFAF230E0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2723"/>
              <a:ext cx="9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5" name="Line 37">
              <a:extLst>
                <a:ext uri="{FF2B5EF4-FFF2-40B4-BE49-F238E27FC236}">
                  <a16:creationId xmlns:a16="http://schemas.microsoft.com/office/drawing/2014/main" id="{54B34433-CEF0-004E-8A1A-BAEBAA91D8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067"/>
              <a:ext cx="9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6" name="Text Box 38">
              <a:extLst>
                <a:ext uri="{FF2B5EF4-FFF2-40B4-BE49-F238E27FC236}">
                  <a16:creationId xmlns:a16="http://schemas.microsoft.com/office/drawing/2014/main" id="{ED1DC354-B8C4-4549-A7CB-4F7A365C2C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8" y="2614"/>
              <a:ext cx="36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I/O</a:t>
              </a:r>
            </a:p>
          </p:txBody>
        </p:sp>
        <p:sp>
          <p:nvSpPr>
            <p:cNvPr id="57" name="Text Box 39">
              <a:extLst>
                <a:ext uri="{FF2B5EF4-FFF2-40B4-BE49-F238E27FC236}">
                  <a16:creationId xmlns:a16="http://schemas.microsoft.com/office/drawing/2014/main" id="{4CFEEE01-EDA6-ED49-984C-B948943449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2931"/>
              <a:ext cx="45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350" b="0">
                  <a:latin typeface="Arial" panose="020B0604020202020204" pitchFamily="34" charset="0"/>
                  <a:ea typeface="宋体" panose="02010600030101010101" pitchFamily="2" charset="-122"/>
                </a:rPr>
                <a:t>计算</a:t>
              </a:r>
            </a:p>
          </p:txBody>
        </p:sp>
        <p:sp>
          <p:nvSpPr>
            <p:cNvPr id="58" name="Text Box 40">
              <a:extLst>
                <a:ext uri="{FF2B5EF4-FFF2-40B4-BE49-F238E27FC236}">
                  <a16:creationId xmlns:a16="http://schemas.microsoft.com/office/drawing/2014/main" id="{0B293029-EC78-194D-8563-96CAB7526F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8" y="2156"/>
              <a:ext cx="703" cy="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350" b="0">
                  <a:latin typeface="Arial" panose="020B0604020202020204" pitchFamily="34" charset="0"/>
                  <a:ea typeface="宋体" panose="02010600030101010101" pitchFamily="2" charset="-122"/>
                </a:rPr>
                <a:t>活动列表</a:t>
              </a:r>
            </a:p>
          </p:txBody>
        </p:sp>
        <p:sp>
          <p:nvSpPr>
            <p:cNvPr id="59" name="Line 41">
              <a:extLst>
                <a:ext uri="{FF2B5EF4-FFF2-40B4-BE49-F238E27FC236}">
                  <a16:creationId xmlns:a16="http://schemas.microsoft.com/office/drawing/2014/main" id="{FF66FD2C-D861-3142-A5BA-E652E86A34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3067"/>
              <a:ext cx="99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60" name="Line 42">
              <a:extLst>
                <a:ext uri="{FF2B5EF4-FFF2-40B4-BE49-F238E27FC236}">
                  <a16:creationId xmlns:a16="http://schemas.microsoft.com/office/drawing/2014/main" id="{74FCE4EF-0146-B849-8819-2E934EEA74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9" y="2704"/>
              <a:ext cx="0" cy="7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61" name="Line 43">
              <a:extLst>
                <a:ext uri="{FF2B5EF4-FFF2-40B4-BE49-F238E27FC236}">
                  <a16:creationId xmlns:a16="http://schemas.microsoft.com/office/drawing/2014/main" id="{90956A88-A82A-4C46-A698-9B66490857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9" y="2704"/>
              <a:ext cx="59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62" name="Line 44">
              <a:extLst>
                <a:ext uri="{FF2B5EF4-FFF2-40B4-BE49-F238E27FC236}">
                  <a16:creationId xmlns:a16="http://schemas.microsoft.com/office/drawing/2014/main" id="{359C2012-B812-C84A-A3D6-C2E9DE0896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9" y="2704"/>
              <a:ext cx="0" cy="7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63" name="Line 45">
              <a:extLst>
                <a:ext uri="{FF2B5EF4-FFF2-40B4-BE49-F238E27FC236}">
                  <a16:creationId xmlns:a16="http://schemas.microsoft.com/office/drawing/2014/main" id="{2AE1EF61-BB3E-C848-92EC-BCCD80B8C9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9" y="3067"/>
              <a:ext cx="90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64" name="Line 46">
              <a:extLst>
                <a:ext uri="{FF2B5EF4-FFF2-40B4-BE49-F238E27FC236}">
                  <a16:creationId xmlns:a16="http://schemas.microsoft.com/office/drawing/2014/main" id="{2076FCC6-E14E-4B47-B922-6975682A36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9" y="2704"/>
              <a:ext cx="0" cy="7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65" name="Line 47">
              <a:extLst>
                <a:ext uri="{FF2B5EF4-FFF2-40B4-BE49-F238E27FC236}">
                  <a16:creationId xmlns:a16="http://schemas.microsoft.com/office/drawing/2014/main" id="{8A8A7E83-1FED-D94A-87AC-A67B0E1D05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9" y="2704"/>
              <a:ext cx="113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66" name="Line 48">
              <a:extLst>
                <a:ext uri="{FF2B5EF4-FFF2-40B4-BE49-F238E27FC236}">
                  <a16:creationId xmlns:a16="http://schemas.microsoft.com/office/drawing/2014/main" id="{F9483377-5C0A-CE4A-80D4-E248EC3589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8" y="3067"/>
              <a:ext cx="18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67" name="Line 49">
              <a:extLst>
                <a:ext uri="{FF2B5EF4-FFF2-40B4-BE49-F238E27FC236}">
                  <a16:creationId xmlns:a16="http://schemas.microsoft.com/office/drawing/2014/main" id="{9E2501AF-AC8A-DE45-B290-D81FE40329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8" y="2704"/>
              <a:ext cx="0" cy="7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68" name="Line 50">
              <a:extLst>
                <a:ext uri="{FF2B5EF4-FFF2-40B4-BE49-F238E27FC236}">
                  <a16:creationId xmlns:a16="http://schemas.microsoft.com/office/drawing/2014/main" id="{BA2CB1C4-0425-ED43-A8B9-767CBA05BA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3" y="2704"/>
              <a:ext cx="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69" name="Line 51">
              <a:extLst>
                <a:ext uri="{FF2B5EF4-FFF2-40B4-BE49-F238E27FC236}">
                  <a16:creationId xmlns:a16="http://schemas.microsoft.com/office/drawing/2014/main" id="{A6DAA11F-8062-4040-A453-CEAA85D056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3" y="2704"/>
              <a:ext cx="0" cy="7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70" name="Line 52">
              <a:extLst>
                <a:ext uri="{FF2B5EF4-FFF2-40B4-BE49-F238E27FC236}">
                  <a16:creationId xmlns:a16="http://schemas.microsoft.com/office/drawing/2014/main" id="{6E1F2133-D679-7C48-BD17-918E5D15EC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" y="3067"/>
              <a:ext cx="0" cy="3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71" name="Text Box 53">
              <a:extLst>
                <a:ext uri="{FF2B5EF4-FFF2-40B4-BE49-F238E27FC236}">
                  <a16:creationId xmlns:a16="http://schemas.microsoft.com/office/drawing/2014/main" id="{D733A066-FC8D-BB41-BECF-4EE944DD6E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2" y="2864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72" name="Text Box 54">
              <a:extLst>
                <a:ext uri="{FF2B5EF4-FFF2-40B4-BE49-F238E27FC236}">
                  <a16:creationId xmlns:a16="http://schemas.microsoft.com/office/drawing/2014/main" id="{28A51AA2-0D0A-EE45-947A-F0495F40CD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" y="2487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73" name="Text Box 55">
              <a:extLst>
                <a:ext uri="{FF2B5EF4-FFF2-40B4-BE49-F238E27FC236}">
                  <a16:creationId xmlns:a16="http://schemas.microsoft.com/office/drawing/2014/main" id="{5B97B3F3-967B-3240-93E8-9CBB6B97EB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9" y="2863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74" name="Text Box 56">
              <a:extLst>
                <a:ext uri="{FF2B5EF4-FFF2-40B4-BE49-F238E27FC236}">
                  <a16:creationId xmlns:a16="http://schemas.microsoft.com/office/drawing/2014/main" id="{D3954961-947B-DE47-833A-0F2E8A4DA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0" y="2845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75" name="Text Box 57">
              <a:extLst>
                <a:ext uri="{FF2B5EF4-FFF2-40B4-BE49-F238E27FC236}">
                  <a16:creationId xmlns:a16="http://schemas.microsoft.com/office/drawing/2014/main" id="{ADC2F65B-95D1-EE4F-8377-93B01D9399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5" y="2478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76" name="Text Box 58">
              <a:extLst>
                <a:ext uri="{FF2B5EF4-FFF2-40B4-BE49-F238E27FC236}">
                  <a16:creationId xmlns:a16="http://schemas.microsoft.com/office/drawing/2014/main" id="{33082CDC-589D-9848-93CC-124EF82A82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9" y="2840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77" name="Text Box 59">
              <a:extLst>
                <a:ext uri="{FF2B5EF4-FFF2-40B4-BE49-F238E27FC236}">
                  <a16:creationId xmlns:a16="http://schemas.microsoft.com/office/drawing/2014/main" id="{353B491B-D91D-8542-892E-EAFBB32476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4" y="2863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78" name="Text Box 60">
              <a:extLst>
                <a:ext uri="{FF2B5EF4-FFF2-40B4-BE49-F238E27FC236}">
                  <a16:creationId xmlns:a16="http://schemas.microsoft.com/office/drawing/2014/main" id="{F52AC5BF-4690-A546-B8B1-E92E66D2CE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8" y="2496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79" name="Text Box 61">
              <a:extLst>
                <a:ext uri="{FF2B5EF4-FFF2-40B4-BE49-F238E27FC236}">
                  <a16:creationId xmlns:a16="http://schemas.microsoft.com/office/drawing/2014/main" id="{7B48BA73-D256-2348-AF89-D7C169B281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0" y="3457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80" name="Text Box 62">
              <a:extLst>
                <a:ext uri="{FF2B5EF4-FFF2-40B4-BE49-F238E27FC236}">
                  <a16:creationId xmlns:a16="http://schemas.microsoft.com/office/drawing/2014/main" id="{AF7F2547-D859-514B-AFF1-46BB737146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4" y="3457"/>
              <a:ext cx="31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81" name="Text Box 63">
              <a:extLst>
                <a:ext uri="{FF2B5EF4-FFF2-40B4-BE49-F238E27FC236}">
                  <a16:creationId xmlns:a16="http://schemas.microsoft.com/office/drawing/2014/main" id="{13B1B2DA-473B-8D4F-966A-CFE1E47277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5" y="3466"/>
              <a:ext cx="31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70</a:t>
              </a:r>
            </a:p>
          </p:txBody>
        </p:sp>
        <p:sp>
          <p:nvSpPr>
            <p:cNvPr id="82" name="Text Box 64">
              <a:extLst>
                <a:ext uri="{FF2B5EF4-FFF2-40B4-BE49-F238E27FC236}">
                  <a16:creationId xmlns:a16="http://schemas.microsoft.com/office/drawing/2014/main" id="{CC676DE8-497C-BD44-B49F-C9D6B237B4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3" y="3471"/>
              <a:ext cx="31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83" name="Text Box 65">
              <a:extLst>
                <a:ext uri="{FF2B5EF4-FFF2-40B4-BE49-F238E27FC236}">
                  <a16:creationId xmlns:a16="http://schemas.microsoft.com/office/drawing/2014/main" id="{DD809C32-AA88-234F-952B-899DEBC8B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0" y="3466"/>
              <a:ext cx="40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100</a:t>
              </a:r>
            </a:p>
          </p:txBody>
        </p:sp>
        <p:sp>
          <p:nvSpPr>
            <p:cNvPr id="84" name="Text Box 66">
              <a:extLst>
                <a:ext uri="{FF2B5EF4-FFF2-40B4-BE49-F238E27FC236}">
                  <a16:creationId xmlns:a16="http://schemas.microsoft.com/office/drawing/2014/main" id="{A4F70B02-53D2-984D-A631-F990EFD188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9" y="3475"/>
              <a:ext cx="40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130</a:t>
              </a:r>
            </a:p>
          </p:txBody>
        </p:sp>
        <p:sp>
          <p:nvSpPr>
            <p:cNvPr id="85" name="Text Box 67">
              <a:extLst>
                <a:ext uri="{FF2B5EF4-FFF2-40B4-BE49-F238E27FC236}">
                  <a16:creationId xmlns:a16="http://schemas.microsoft.com/office/drawing/2014/main" id="{22E5C72B-ECED-194D-A6BE-E4E50B9567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5" y="3475"/>
              <a:ext cx="40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170</a:t>
              </a:r>
            </a:p>
          </p:txBody>
        </p:sp>
        <p:sp>
          <p:nvSpPr>
            <p:cNvPr id="86" name="Text Box 68">
              <a:extLst>
                <a:ext uri="{FF2B5EF4-FFF2-40B4-BE49-F238E27FC236}">
                  <a16:creationId xmlns:a16="http://schemas.microsoft.com/office/drawing/2014/main" id="{D9A5D994-3F97-CF44-96C6-F6F9A5EAA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0" y="3466"/>
              <a:ext cx="40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190</a:t>
              </a:r>
            </a:p>
          </p:txBody>
        </p:sp>
        <p:sp>
          <p:nvSpPr>
            <p:cNvPr id="87" name="Line 69">
              <a:extLst>
                <a:ext uri="{FF2B5EF4-FFF2-40B4-BE49-F238E27FC236}">
                  <a16:creationId xmlns:a16="http://schemas.microsoft.com/office/drawing/2014/main" id="{8896680E-DDCC-9044-A41B-929337C523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0" y="3067"/>
              <a:ext cx="0" cy="3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88" name="Text Box 70">
              <a:extLst>
                <a:ext uri="{FF2B5EF4-FFF2-40B4-BE49-F238E27FC236}">
                  <a16:creationId xmlns:a16="http://schemas.microsoft.com/office/drawing/2014/main" id="{3D0C954A-7B57-234A-9695-FF02CA3A00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" y="2858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89" name="Line 71">
              <a:extLst>
                <a:ext uri="{FF2B5EF4-FFF2-40B4-BE49-F238E27FC236}">
                  <a16:creationId xmlns:a16="http://schemas.microsoft.com/office/drawing/2014/main" id="{1CEC195F-DF54-6A49-96E3-84EE9D233F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7" y="3067"/>
              <a:ext cx="0" cy="3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90" name="Text Box 72">
              <a:extLst>
                <a:ext uri="{FF2B5EF4-FFF2-40B4-BE49-F238E27FC236}">
                  <a16:creationId xmlns:a16="http://schemas.microsoft.com/office/drawing/2014/main" id="{DDCB55DD-6014-8849-9140-458BAE45D9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7" y="2840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91" name="Line 73">
              <a:extLst>
                <a:ext uri="{FF2B5EF4-FFF2-40B4-BE49-F238E27FC236}">
                  <a16:creationId xmlns:a16="http://schemas.microsoft.com/office/drawing/2014/main" id="{E56177BD-DF3D-9946-9350-BA2377846E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1" y="3067"/>
              <a:ext cx="3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92" name="Line 74">
              <a:extLst>
                <a:ext uri="{FF2B5EF4-FFF2-40B4-BE49-F238E27FC236}">
                  <a16:creationId xmlns:a16="http://schemas.microsoft.com/office/drawing/2014/main" id="{44636C65-F16C-4B40-9FE2-C7591826FD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9" y="3067"/>
              <a:ext cx="0" cy="3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354897474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EDFF38E-E813-49DD-8456-2271873E9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+mj-ea"/>
                <a:ea typeface="+mj-ea"/>
              </a:rPr>
              <a:t>现有两道作业，其中一道可能存在的操作有：计算</a:t>
            </a:r>
            <a:r>
              <a:rPr lang="en-US" altLang="zh-CN" sz="2800" dirty="0">
                <a:latin typeface="+mj-ea"/>
                <a:ea typeface="+mj-ea"/>
              </a:rPr>
              <a:t>19</a:t>
            </a:r>
            <a:r>
              <a:rPr lang="zh-CN" altLang="en-US" sz="2800" dirty="0">
                <a:latin typeface="+mj-ea"/>
                <a:ea typeface="+mj-ea"/>
              </a:rPr>
              <a:t>分钟，打印</a:t>
            </a:r>
            <a:r>
              <a:rPr lang="en-US" altLang="zh-CN" sz="2800" dirty="0">
                <a:latin typeface="+mj-ea"/>
                <a:ea typeface="+mj-ea"/>
              </a:rPr>
              <a:t>2</a:t>
            </a:r>
            <a:r>
              <a:rPr lang="zh-CN" altLang="en-US" sz="2800" dirty="0">
                <a:latin typeface="+mj-ea"/>
                <a:ea typeface="+mj-ea"/>
              </a:rPr>
              <a:t>分钟。另一道可能存在的操作有：计算</a:t>
            </a:r>
            <a:r>
              <a:rPr lang="en-US" altLang="zh-CN" sz="2800" dirty="0">
                <a:latin typeface="+mj-ea"/>
                <a:ea typeface="+mj-ea"/>
              </a:rPr>
              <a:t>3</a:t>
            </a:r>
            <a:r>
              <a:rPr lang="zh-CN" altLang="en-US" sz="2800" dirty="0">
                <a:latin typeface="+mj-ea"/>
                <a:ea typeface="+mj-ea"/>
              </a:rPr>
              <a:t>分钟，打印</a:t>
            </a:r>
            <a:r>
              <a:rPr lang="en-US" altLang="zh-CN" sz="2800" dirty="0">
                <a:latin typeface="+mj-ea"/>
                <a:ea typeface="+mj-ea"/>
              </a:rPr>
              <a:t>16</a:t>
            </a:r>
            <a:r>
              <a:rPr lang="zh-CN" altLang="en-US" sz="2800" dirty="0">
                <a:latin typeface="+mj-ea"/>
                <a:ea typeface="+mj-ea"/>
              </a:rPr>
              <a:t>分钟。那么在单道程序系统中，两道作业的执行总时间</a:t>
            </a:r>
            <a:r>
              <a:rPr lang="zh-CN" altLang="en-US" sz="2800" u="sng" dirty="0">
                <a:latin typeface="+mj-ea"/>
                <a:ea typeface="+mj-ea"/>
              </a:rPr>
              <a:t>至少</a:t>
            </a:r>
            <a:r>
              <a:rPr lang="zh-CN" altLang="en-US" sz="2800" dirty="0">
                <a:latin typeface="+mj-ea"/>
                <a:ea typeface="+mj-ea"/>
              </a:rPr>
              <a:t>为多少分钟？而在多道程序系统中，这一时间</a:t>
            </a:r>
            <a:r>
              <a:rPr lang="zh-CN" altLang="en-US" sz="2800" u="sng" dirty="0">
                <a:latin typeface="+mj-ea"/>
                <a:ea typeface="+mj-ea"/>
              </a:rPr>
              <a:t>至少</a:t>
            </a:r>
            <a:r>
              <a:rPr lang="zh-CN" altLang="en-US" sz="2800" dirty="0">
                <a:latin typeface="+mj-ea"/>
                <a:ea typeface="+mj-ea"/>
              </a:rPr>
              <a:t>为多少分钟 ？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D89FC6-1323-4DDD-9A2A-00D2C794D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617" y="388791"/>
            <a:ext cx="7190789" cy="549275"/>
          </a:xfrm>
        </p:spPr>
        <p:txBody>
          <a:bodyPr/>
          <a:lstStyle/>
          <a:p>
            <a:pPr algn="l"/>
            <a:r>
              <a:rPr lang="zh-CN" altLang="en-US" sz="3200" dirty="0"/>
              <a:t>课堂练习：</a:t>
            </a:r>
            <a:br>
              <a:rPr lang="zh-CN" altLang="en-US" sz="3200" dirty="0"/>
            </a:br>
            <a:endParaRPr lang="zh-CN" altLang="en-US" sz="3200" dirty="0"/>
          </a:p>
        </p:txBody>
      </p:sp>
      <p:sp>
        <p:nvSpPr>
          <p:cNvPr id="38" name="Text Box 3">
            <a:extLst>
              <a:ext uri="{FF2B5EF4-FFF2-40B4-BE49-F238E27FC236}">
                <a16:creationId xmlns:a16="http://schemas.microsoft.com/office/drawing/2014/main" id="{16DD8D0E-DC6E-415E-8F00-B24614EC9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5294816"/>
            <a:ext cx="1143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7338" indent="-287338"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ClrTx/>
              <a:buSzTx/>
              <a:buNone/>
            </a:pPr>
            <a:r>
              <a:rPr kumimoji="1" lang="en-US" altLang="zh-CN" sz="2800" dirty="0">
                <a:solidFill>
                  <a:srgbClr val="FF3300"/>
                </a:solidFill>
                <a:latin typeface="Times New Roman" panose="02020603050405020304" pitchFamily="18" charset="0"/>
              </a:rPr>
              <a:t>40   24</a:t>
            </a:r>
          </a:p>
        </p:txBody>
      </p:sp>
    </p:spTree>
    <p:extLst>
      <p:ext uri="{BB962C8B-B14F-4D97-AF65-F5344CB8AC3E}">
        <p14:creationId xmlns:p14="http://schemas.microsoft.com/office/powerpoint/2010/main" val="14985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8E73B7B-DA74-4329-A5B7-62B688D1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A652C12-3446-40D9-A6BD-8F099A6A64DD}"/>
              </a:ext>
            </a:extLst>
          </p:cNvPr>
          <p:cNvCxnSpPr/>
          <p:nvPr/>
        </p:nvCxnSpPr>
        <p:spPr>
          <a:xfrm>
            <a:off x="1716218" y="3019081"/>
            <a:ext cx="7162800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C731D1C-BB54-4014-BF0A-9A1873716D98}"/>
              </a:ext>
            </a:extLst>
          </p:cNvPr>
          <p:cNvCxnSpPr/>
          <p:nvPr/>
        </p:nvCxnSpPr>
        <p:spPr>
          <a:xfrm flipV="1">
            <a:off x="1716218" y="456856"/>
            <a:ext cx="0" cy="258127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5605001-3E7C-48C7-9BE4-9669FAC2B82D}"/>
              </a:ext>
            </a:extLst>
          </p:cNvPr>
          <p:cNvCxnSpPr>
            <a:cxnSpLocks/>
          </p:cNvCxnSpPr>
          <p:nvPr/>
        </p:nvCxnSpPr>
        <p:spPr>
          <a:xfrm>
            <a:off x="1744793" y="2409481"/>
            <a:ext cx="22764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FBDC819-59EE-4A8E-AEAA-4EFD3545070D}"/>
              </a:ext>
            </a:extLst>
          </p:cNvPr>
          <p:cNvCxnSpPr>
            <a:cxnSpLocks/>
          </p:cNvCxnSpPr>
          <p:nvPr/>
        </p:nvCxnSpPr>
        <p:spPr>
          <a:xfrm>
            <a:off x="4021268" y="1114081"/>
            <a:ext cx="5810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CFCD47E-D212-4BBD-9BF8-675C877F1403}"/>
              </a:ext>
            </a:extLst>
          </p:cNvPr>
          <p:cNvCxnSpPr>
            <a:cxnSpLocks/>
          </p:cNvCxnSpPr>
          <p:nvPr/>
        </p:nvCxnSpPr>
        <p:spPr>
          <a:xfrm>
            <a:off x="4021268" y="2399956"/>
            <a:ext cx="89535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96CA75E-2F25-43B7-ABE6-DF3A9B047490}"/>
              </a:ext>
            </a:extLst>
          </p:cNvPr>
          <p:cNvCxnSpPr>
            <a:cxnSpLocks/>
          </p:cNvCxnSpPr>
          <p:nvPr/>
        </p:nvCxnSpPr>
        <p:spPr>
          <a:xfrm>
            <a:off x="4021268" y="1114081"/>
            <a:ext cx="0" cy="19050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F5EB61D-DECD-4980-882E-F2BBF2B839FA}"/>
              </a:ext>
            </a:extLst>
          </p:cNvPr>
          <p:cNvCxnSpPr>
            <a:cxnSpLocks/>
          </p:cNvCxnSpPr>
          <p:nvPr/>
        </p:nvCxnSpPr>
        <p:spPr>
          <a:xfrm>
            <a:off x="4573718" y="1104556"/>
            <a:ext cx="0" cy="19050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CE7E687-B7B0-46CC-B496-A011CFBCE4B0}"/>
              </a:ext>
            </a:extLst>
          </p:cNvPr>
          <p:cNvCxnSpPr>
            <a:cxnSpLocks/>
          </p:cNvCxnSpPr>
          <p:nvPr/>
        </p:nvCxnSpPr>
        <p:spPr>
          <a:xfrm>
            <a:off x="4926143" y="1114081"/>
            <a:ext cx="0" cy="19050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E0D3B6E-E51E-4080-8618-C95FA714DA64}"/>
              </a:ext>
            </a:extLst>
          </p:cNvPr>
          <p:cNvCxnSpPr>
            <a:cxnSpLocks/>
          </p:cNvCxnSpPr>
          <p:nvPr/>
        </p:nvCxnSpPr>
        <p:spPr>
          <a:xfrm flipV="1">
            <a:off x="4926143" y="1095300"/>
            <a:ext cx="1762110" cy="925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8CB6120-A2C3-4277-B21A-32AC32FAD145}"/>
              </a:ext>
            </a:extLst>
          </p:cNvPr>
          <p:cNvSpPr txBox="1"/>
          <p:nvPr/>
        </p:nvSpPr>
        <p:spPr>
          <a:xfrm>
            <a:off x="1020894" y="2257081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6F424BD-18B3-4855-AC2C-26E0CEE599C4}"/>
              </a:ext>
            </a:extLst>
          </p:cNvPr>
          <p:cNvSpPr txBox="1"/>
          <p:nvPr/>
        </p:nvSpPr>
        <p:spPr>
          <a:xfrm>
            <a:off x="1030419" y="929415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打印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FD92CF-9F41-4D41-9FA5-080621FDC909}"/>
              </a:ext>
            </a:extLst>
          </p:cNvPr>
          <p:cNvSpPr txBox="1"/>
          <p:nvPr/>
        </p:nvSpPr>
        <p:spPr>
          <a:xfrm>
            <a:off x="2078168" y="2057056"/>
            <a:ext cx="1390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         /19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E959207-99EB-4265-A2D1-FE296964AC62}"/>
              </a:ext>
            </a:extLst>
          </p:cNvPr>
          <p:cNvSpPr txBox="1"/>
          <p:nvPr/>
        </p:nvSpPr>
        <p:spPr>
          <a:xfrm>
            <a:off x="5478593" y="763799"/>
            <a:ext cx="1390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        /16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D8F370B-E8C6-498B-8EE2-32B202DA90AE}"/>
              </a:ext>
            </a:extLst>
          </p:cNvPr>
          <p:cNvSpPr txBox="1"/>
          <p:nvPr/>
        </p:nvSpPr>
        <p:spPr>
          <a:xfrm>
            <a:off x="3897458" y="745820"/>
            <a:ext cx="1390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   /2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E0EE5CF-F2A7-4EB1-A41F-4FFFADAB1775}"/>
              </a:ext>
            </a:extLst>
          </p:cNvPr>
          <p:cNvSpPr txBox="1"/>
          <p:nvPr/>
        </p:nvSpPr>
        <p:spPr>
          <a:xfrm>
            <a:off x="4030778" y="2000979"/>
            <a:ext cx="1390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     /3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5E88C31-D44C-431F-9067-E019BEDD7315}"/>
              </a:ext>
            </a:extLst>
          </p:cNvPr>
          <p:cNvSpPr txBox="1"/>
          <p:nvPr/>
        </p:nvSpPr>
        <p:spPr>
          <a:xfrm>
            <a:off x="3630743" y="3028606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19      21  22                       38</a:t>
            </a:r>
            <a:endParaRPr lang="zh-CN" altLang="en-US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18279E2-E377-4CEE-BF99-77B37A36D1BA}"/>
              </a:ext>
            </a:extLst>
          </p:cNvPr>
          <p:cNvCxnSpPr>
            <a:cxnSpLocks/>
          </p:cNvCxnSpPr>
          <p:nvPr/>
        </p:nvCxnSpPr>
        <p:spPr>
          <a:xfrm>
            <a:off x="6688268" y="1123606"/>
            <a:ext cx="0" cy="19050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99F65D1-0F19-456D-A326-4CAA806603C1}"/>
              </a:ext>
            </a:extLst>
          </p:cNvPr>
          <p:cNvCxnSpPr/>
          <p:nvPr/>
        </p:nvCxnSpPr>
        <p:spPr>
          <a:xfrm>
            <a:off x="1735268" y="5895631"/>
            <a:ext cx="7162800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250A6C6-1B85-4985-92FA-E20CF1C83455}"/>
              </a:ext>
            </a:extLst>
          </p:cNvPr>
          <p:cNvCxnSpPr/>
          <p:nvPr/>
        </p:nvCxnSpPr>
        <p:spPr>
          <a:xfrm flipV="1">
            <a:off x="1735268" y="3333406"/>
            <a:ext cx="0" cy="258127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A020B33-03D0-469D-AA10-C8323630125D}"/>
              </a:ext>
            </a:extLst>
          </p:cNvPr>
          <p:cNvCxnSpPr>
            <a:cxnSpLocks/>
          </p:cNvCxnSpPr>
          <p:nvPr/>
        </p:nvCxnSpPr>
        <p:spPr>
          <a:xfrm>
            <a:off x="2640143" y="5286031"/>
            <a:ext cx="22764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54E07D2-02E1-47E7-81D0-7099595D0C8C}"/>
              </a:ext>
            </a:extLst>
          </p:cNvPr>
          <p:cNvCxnSpPr>
            <a:cxnSpLocks/>
          </p:cNvCxnSpPr>
          <p:nvPr/>
        </p:nvCxnSpPr>
        <p:spPr>
          <a:xfrm>
            <a:off x="4916618" y="4020277"/>
            <a:ext cx="5810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517C62A-675C-4F27-85D9-2CF822F8436A}"/>
              </a:ext>
            </a:extLst>
          </p:cNvPr>
          <p:cNvCxnSpPr>
            <a:cxnSpLocks/>
          </p:cNvCxnSpPr>
          <p:nvPr/>
        </p:nvCxnSpPr>
        <p:spPr>
          <a:xfrm>
            <a:off x="1744793" y="5276506"/>
            <a:ext cx="89535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23383BC-AE40-4F0B-A909-9CA14448A1D6}"/>
              </a:ext>
            </a:extLst>
          </p:cNvPr>
          <p:cNvCxnSpPr>
            <a:cxnSpLocks/>
          </p:cNvCxnSpPr>
          <p:nvPr/>
        </p:nvCxnSpPr>
        <p:spPr>
          <a:xfrm>
            <a:off x="2649668" y="3990631"/>
            <a:ext cx="0" cy="19050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901E7C8-E482-4EED-BCDD-5879A81B5DF6}"/>
              </a:ext>
            </a:extLst>
          </p:cNvPr>
          <p:cNvCxnSpPr>
            <a:cxnSpLocks/>
          </p:cNvCxnSpPr>
          <p:nvPr/>
        </p:nvCxnSpPr>
        <p:spPr>
          <a:xfrm>
            <a:off x="4926143" y="4020277"/>
            <a:ext cx="0" cy="190500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C89ACF8-C2AE-43A6-ACE8-029251258E31}"/>
              </a:ext>
            </a:extLst>
          </p:cNvPr>
          <p:cNvCxnSpPr>
            <a:cxnSpLocks/>
          </p:cNvCxnSpPr>
          <p:nvPr/>
        </p:nvCxnSpPr>
        <p:spPr>
          <a:xfrm>
            <a:off x="4392743" y="3990631"/>
            <a:ext cx="0" cy="19050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167BAA3-3EDC-4681-AFD2-EB86D7CB05DE}"/>
              </a:ext>
            </a:extLst>
          </p:cNvPr>
          <p:cNvCxnSpPr>
            <a:cxnSpLocks/>
          </p:cNvCxnSpPr>
          <p:nvPr/>
        </p:nvCxnSpPr>
        <p:spPr>
          <a:xfrm flipV="1">
            <a:off x="2630618" y="3990631"/>
            <a:ext cx="1762125" cy="690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323299B8-287B-4A31-9E08-437726FB5C2B}"/>
              </a:ext>
            </a:extLst>
          </p:cNvPr>
          <p:cNvSpPr txBox="1"/>
          <p:nvPr/>
        </p:nvSpPr>
        <p:spPr>
          <a:xfrm>
            <a:off x="1039944" y="5133631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EB1564B-FA7F-483E-838B-92AF6D46719F}"/>
              </a:ext>
            </a:extLst>
          </p:cNvPr>
          <p:cNvSpPr txBox="1"/>
          <p:nvPr/>
        </p:nvSpPr>
        <p:spPr>
          <a:xfrm>
            <a:off x="1049469" y="3805965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打印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7A50A7E-4FB5-4E71-886D-7BBFF5A77779}"/>
              </a:ext>
            </a:extLst>
          </p:cNvPr>
          <p:cNvSpPr txBox="1"/>
          <p:nvPr/>
        </p:nvSpPr>
        <p:spPr>
          <a:xfrm>
            <a:off x="3116378" y="4933605"/>
            <a:ext cx="1390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         /19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93C4C0D-7B82-48F3-A0FB-6DA01F6B478C}"/>
              </a:ext>
            </a:extLst>
          </p:cNvPr>
          <p:cNvSpPr txBox="1"/>
          <p:nvPr/>
        </p:nvSpPr>
        <p:spPr>
          <a:xfrm>
            <a:off x="2894952" y="3646064"/>
            <a:ext cx="1390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        /16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2806F2D-C68F-4766-8998-A3D5227647E8}"/>
              </a:ext>
            </a:extLst>
          </p:cNvPr>
          <p:cNvSpPr txBox="1"/>
          <p:nvPr/>
        </p:nvSpPr>
        <p:spPr>
          <a:xfrm>
            <a:off x="4857086" y="3632491"/>
            <a:ext cx="1390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   /2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67E0064-002D-4528-B345-72ABB06214EA}"/>
              </a:ext>
            </a:extLst>
          </p:cNvPr>
          <p:cNvSpPr txBox="1"/>
          <p:nvPr/>
        </p:nvSpPr>
        <p:spPr>
          <a:xfrm>
            <a:off x="1744793" y="4811923"/>
            <a:ext cx="1390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     /3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A2D98A4-AE47-456E-B36D-26F97864508F}"/>
              </a:ext>
            </a:extLst>
          </p:cNvPr>
          <p:cNvSpPr txBox="1"/>
          <p:nvPr/>
        </p:nvSpPr>
        <p:spPr>
          <a:xfrm>
            <a:off x="2287718" y="5888249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3                         19     22    24</a:t>
            </a:r>
            <a:endParaRPr lang="zh-CN" altLang="en-US" dirty="0"/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A00C8FB-6792-4DEB-8C71-CC7FE19B4343}"/>
              </a:ext>
            </a:extLst>
          </p:cNvPr>
          <p:cNvCxnSpPr>
            <a:cxnSpLocks/>
          </p:cNvCxnSpPr>
          <p:nvPr/>
        </p:nvCxnSpPr>
        <p:spPr>
          <a:xfrm>
            <a:off x="5526218" y="4000156"/>
            <a:ext cx="0" cy="19050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14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2" grpId="0"/>
      <p:bldP spid="33" grpId="0"/>
      <p:bldP spid="34" grpId="0"/>
      <p:bldP spid="3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6348" y="1364072"/>
            <a:ext cx="8448133" cy="4983719"/>
          </a:xfrm>
        </p:spPr>
        <p:txBody>
          <a:bodyPr>
            <a:noAutofit/>
          </a:bodyPr>
          <a:lstStyle/>
          <a:p>
            <a:pPr marL="714375" indent="-714375"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二、多道批处理系统主要特征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marL="714375" indent="-714375"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多道性、无序性、调度性（进程调度和作业调度）</a:t>
            </a:r>
          </a:p>
          <a:p>
            <a:pPr marL="714375" indent="-714375"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三、多道批处理的主要优点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：提高了资源利用率和吞吐能力</a:t>
            </a:r>
          </a:p>
          <a:p>
            <a:pPr marL="714375" indent="-714375"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多道批处理的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主要缺点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：平均周转时间长，没有交互能力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14375" indent="-714375"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四、多道批处理系统需要解决的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个问题</a:t>
            </a:r>
          </a:p>
          <a:p>
            <a:pPr marL="300038" lvl="1" indent="0"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、处理机管理：分配和控制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00038" lvl="1" indent="0"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、存储器管理：内存分配与回收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设备管理：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设备的分配与操纵</a:t>
            </a: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、文件管理：文件的存取、共享和保护</a:t>
            </a: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、作业管理：如何组织作业运行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00038" lvl="1" indent="0">
              <a:buNone/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9214A43-21CB-DE4E-A9A1-859348525650}"/>
              </a:ext>
            </a:extLst>
          </p:cNvPr>
          <p:cNvSpPr txBox="1">
            <a:spLocks noChangeArrowheads="1"/>
          </p:cNvSpPr>
          <p:nvPr/>
        </p:nvSpPr>
        <p:spPr>
          <a:xfrm>
            <a:off x="1152938" y="411163"/>
            <a:ext cx="5128592" cy="6858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1.2.3 </a:t>
            </a:r>
            <a:r>
              <a:rPr lang="zh-CN" altLang="en-US" sz="320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多道批处理系统</a:t>
            </a:r>
            <a:endParaRPr lang="zh-CN" altLang="en-US" sz="3200" dirty="0">
              <a:solidFill>
                <a:srgbClr val="4A66AC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281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>
          <a:xfrm>
            <a:off x="816972" y="1321869"/>
            <a:ext cx="7071066" cy="4548843"/>
          </a:xfrm>
        </p:spPr>
        <p:txBody>
          <a:bodyPr>
            <a:noAutofit/>
          </a:bodyPr>
          <a:lstStyle/>
          <a:p>
            <a:pPr marL="496491" indent="-496491"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一、分时系统的产生</a:t>
            </a:r>
          </a:p>
          <a:p>
            <a:pPr marL="496491" indent="-496491"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用户需要：人机交互、共享主机、便于用户上机</a:t>
            </a:r>
          </a:p>
          <a:p>
            <a:pPr marL="496491" indent="-496491"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二、分时系统实现中的关键问题：</a:t>
            </a:r>
          </a:p>
          <a:p>
            <a:pPr marL="496491" indent="-496491"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及时接收：实现多个用户的信息及时接收。</a:t>
            </a:r>
          </a:p>
          <a:p>
            <a:pPr marL="496491" indent="-496491"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及时处理：及时控制作业的运行。</a:t>
            </a:r>
          </a:p>
          <a:p>
            <a:pPr marL="496491" indent="-496491"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三、分时系统实现的方法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简单分时系统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具有“前台”和“后台”的分时系统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多道分时系统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192695" y="363224"/>
            <a:ext cx="5893905" cy="70246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1.2.4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分时操作系统</a:t>
            </a:r>
          </a:p>
        </p:txBody>
      </p:sp>
    </p:spTree>
    <p:extLst>
      <p:ext uri="{BB962C8B-B14F-4D97-AF65-F5344CB8AC3E}">
        <p14:creationId xmlns:p14="http://schemas.microsoft.com/office/powerpoint/2010/main" val="41413835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2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2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2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7" name="Rectangle 3"/>
          <p:cNvSpPr>
            <a:spLocks noGrp="1" noChangeArrowheads="1"/>
          </p:cNvSpPr>
          <p:nvPr>
            <p:ph idx="1"/>
          </p:nvPr>
        </p:nvSpPr>
        <p:spPr>
          <a:xfrm>
            <a:off x="916305" y="1286315"/>
            <a:ext cx="7182798" cy="4279598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</a:p>
          <a:p>
            <a:pPr lvl="1" eaLnBrk="1" hangingPunct="1"/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多路性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：一个主机与多个终端相连；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独立性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：彼此独立操作，互不干扰；</a:t>
            </a:r>
          </a:p>
          <a:p>
            <a:pPr lvl="1" eaLnBrk="1" hangingPunct="1"/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及时性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：系统能在很短的时间得到回答；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交互性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：能实现人机对话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（区别于批处理系统）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en-US" sz="2400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典型系统：</a:t>
            </a:r>
          </a:p>
          <a:p>
            <a:pPr lvl="1" eaLnBrk="1" hangingPunct="1"/>
            <a:r>
              <a:rPr lang="en-US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Multics (MIT)</a:t>
            </a:r>
          </a:p>
          <a:p>
            <a:pPr lvl="1" eaLnBrk="1" hangingPunct="1"/>
            <a:r>
              <a:rPr lang="en-US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</a:p>
          <a:p>
            <a:pPr lvl="1" eaLnBrk="1" hangingPunct="1"/>
            <a:r>
              <a:rPr lang="en-US" altLang="zh-CN" sz="2400" dirty="0"/>
              <a:t>Linux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endParaRPr lang="en-US" altLang="zh-CN" dirty="0"/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92696" y="420688"/>
            <a:ext cx="6241774" cy="742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1.2.4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分时操作系统</a:t>
            </a:r>
            <a:endParaRPr lang="en-US" altLang="zh-CN" sz="3200" b="1" dirty="0">
              <a:solidFill>
                <a:srgbClr val="4A66AC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15D4996-8151-451E-A2F1-50089D21891F}"/>
              </a:ext>
            </a:extLst>
          </p:cNvPr>
          <p:cNvSpPr>
            <a:spLocks noChangeArrowheads="1"/>
          </p:cNvSpPr>
          <p:nvPr/>
        </p:nvSpPr>
        <p:spPr bwMode="auto">
          <a:xfrm rot="416012">
            <a:off x="1809883" y="5257237"/>
            <a:ext cx="1905000" cy="1155700"/>
          </a:xfrm>
          <a:prstGeom prst="cloudCallout">
            <a:avLst>
              <a:gd name="adj1" fmla="val 94709"/>
              <a:gd name="adj2" fmla="val -91049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zh-CN" altLang="en-US" sz="2400" dirty="0">
                <a:ln>
                  <a:solidFill>
                    <a:srgbClr val="003366"/>
                  </a:solidFill>
                </a:ln>
                <a:solidFill>
                  <a:srgbClr val="0033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分时处理</a:t>
            </a:r>
          </a:p>
          <a:p>
            <a:pPr algn="ctr" eaLnBrk="1" hangingPunct="1">
              <a:defRPr/>
            </a:pPr>
            <a:r>
              <a:rPr kumimoji="1" lang="zh-CN" altLang="en-US" sz="2400" dirty="0">
                <a:ln>
                  <a:solidFill>
                    <a:srgbClr val="003366"/>
                  </a:solidFill>
                </a:ln>
                <a:solidFill>
                  <a:srgbClr val="0033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终端请求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22CCB06-C45A-4838-8761-99440DEC8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5195" y="3970663"/>
            <a:ext cx="4724400" cy="152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en-US" altLang="zh-CN" sz="2400" b="1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algn="ctr" eaLnBrk="1" hangingPunct="1">
              <a:defRPr/>
            </a:pPr>
            <a:r>
              <a:rPr kumimoji="1"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Time Sharing OS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D508062-86C2-48FE-B4C4-7D0AE412F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6795" y="3970663"/>
            <a:ext cx="21336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HAL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1EA716B-473E-4562-95CD-6F0C46196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8408" y="6104263"/>
            <a:ext cx="611187" cy="449263"/>
          </a:xfrm>
          <a:prstGeom prst="flowChartPunchedCard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终端</a:t>
            </a: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8B5F8AB7-D810-4992-AFA0-CC4C9FE4D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7608" y="6112201"/>
            <a:ext cx="611187" cy="449262"/>
          </a:xfrm>
          <a:prstGeom prst="flowChartPunchedCard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终端</a:t>
            </a:r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7F389E22-6601-4649-B623-FBD3B0DF4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9808" y="6104263"/>
            <a:ext cx="611187" cy="449263"/>
          </a:xfrm>
          <a:prstGeom prst="flowChartPunchedCard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终端</a:t>
            </a:r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CC6B1953-0327-4CC6-A161-57D724063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7795" y="5494663"/>
            <a:ext cx="125413" cy="576263"/>
          </a:xfrm>
          <a:prstGeom prst="upDownArrow">
            <a:avLst>
              <a:gd name="adj1" fmla="val 50000"/>
              <a:gd name="adj2" fmla="val 91898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</a:endParaRPr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66354B5C-F553-4AFD-91E7-F1B573257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795" y="5494663"/>
            <a:ext cx="125413" cy="576263"/>
          </a:xfrm>
          <a:prstGeom prst="upDownArrow">
            <a:avLst>
              <a:gd name="adj1" fmla="val 50000"/>
              <a:gd name="adj2" fmla="val 91898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</a:endParaRPr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E8EF9E1E-1F45-4585-B0AF-0AB58D419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9995" y="5494663"/>
            <a:ext cx="125413" cy="576263"/>
          </a:xfrm>
          <a:prstGeom prst="upDownArrow">
            <a:avLst>
              <a:gd name="adj1" fmla="val 50000"/>
              <a:gd name="adj2" fmla="val 91898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</a:endParaRP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D368BA77-8EEC-4F18-A063-B56F6188C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2195" y="6028063"/>
            <a:ext cx="7620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…...</a:t>
            </a:r>
          </a:p>
        </p:txBody>
      </p:sp>
    </p:spTree>
    <p:extLst>
      <p:ext uri="{BB962C8B-B14F-4D97-AF65-F5344CB8AC3E}">
        <p14:creationId xmlns:p14="http://schemas.microsoft.com/office/powerpoint/2010/main" val="4288661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2C875-5C4D-B342-8208-EA1FF54CF161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B31B09-B016-CC49-BEFA-A9CF25B88D8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57300" y="-603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课程介绍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998" y="1265238"/>
            <a:ext cx="4371123" cy="1835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B531F-940B-2544-8D21-9DFAB7E0A2C0}"/>
              </a:ext>
            </a:extLst>
          </p:cNvPr>
          <p:cNvGrpSpPr/>
          <p:nvPr/>
        </p:nvGrpSpPr>
        <p:grpSpPr>
          <a:xfrm>
            <a:off x="980635" y="3163896"/>
            <a:ext cx="2459316" cy="2222720"/>
            <a:chOff x="980635" y="3163896"/>
            <a:chExt cx="2459316" cy="2222720"/>
          </a:xfrm>
        </p:grpSpPr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00"/>
            <a:stretch>
              <a:fillRect/>
            </a:stretch>
          </p:blipFill>
          <p:spPr bwMode="auto">
            <a:xfrm>
              <a:off x="2646049" y="3163896"/>
              <a:ext cx="793902" cy="2222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3E54E991-269C-0F45-8EB4-006C9FEA8B86}"/>
                </a:ext>
              </a:extLst>
            </p:cNvPr>
            <p:cNvSpPr/>
            <p:nvPr/>
          </p:nvSpPr>
          <p:spPr>
            <a:xfrm>
              <a:off x="980635" y="3180975"/>
              <a:ext cx="1648874" cy="1410875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2400" b="1" dirty="0">
                  <a:solidFill>
                    <a:srgbClr val="00002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使用操作系统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1309E88-E382-EE42-922D-6226A82E1194}"/>
              </a:ext>
            </a:extLst>
          </p:cNvPr>
          <p:cNvGrpSpPr/>
          <p:nvPr/>
        </p:nvGrpSpPr>
        <p:grpSpPr>
          <a:xfrm>
            <a:off x="3456491" y="3054863"/>
            <a:ext cx="5268409" cy="2970107"/>
            <a:chOff x="3456491" y="3054863"/>
            <a:chExt cx="5268409" cy="2970107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34"/>
            <a:stretch>
              <a:fillRect/>
            </a:stretch>
          </p:blipFill>
          <p:spPr bwMode="auto">
            <a:xfrm>
              <a:off x="3456491" y="3180974"/>
              <a:ext cx="928764" cy="2595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795FAA45-398B-AB46-BC22-4CA60A29BC77}"/>
                </a:ext>
              </a:extLst>
            </p:cNvPr>
            <p:cNvSpPr/>
            <p:nvPr/>
          </p:nvSpPr>
          <p:spPr>
            <a:xfrm>
              <a:off x="4385255" y="3054863"/>
              <a:ext cx="4339645" cy="2970107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  <a:buFont typeface="Wingdings" panose="05000000000000000000" pitchFamily="2" charset="2"/>
                <a:buChar char="l"/>
              </a:pPr>
              <a:r>
                <a:rPr kumimoji="1" lang="zh-CN" altLang="en-US" sz="2400" b="1" dirty="0">
                  <a:solidFill>
                    <a:srgbClr val="00002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理解操作系统如何工作</a:t>
              </a:r>
              <a:endParaRPr kumimoji="1" lang="en-US" altLang="zh-CN" sz="2400" b="1" dirty="0">
                <a:solidFill>
                  <a:srgbClr val="0000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10000"/>
                </a:lnSpc>
                <a:buFont typeface="Wingdings" panose="05000000000000000000" pitchFamily="2" charset="2"/>
                <a:buChar char="l"/>
              </a:pPr>
              <a:r>
                <a:rPr kumimoji="1" lang="en-US" altLang="zh-CN" sz="2400" b="1" dirty="0">
                  <a:solidFill>
                    <a:srgbClr val="00002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OS</a:t>
              </a:r>
              <a:r>
                <a:rPr kumimoji="1" lang="zh-CN" altLang="en-US" sz="2400" b="1" dirty="0">
                  <a:solidFill>
                    <a:srgbClr val="00002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的工作方式</a:t>
              </a:r>
              <a:endParaRPr kumimoji="1" lang="en-US" altLang="zh-CN" sz="2400" b="1" dirty="0">
                <a:solidFill>
                  <a:srgbClr val="0000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10000"/>
                </a:lnSpc>
                <a:buFont typeface="Wingdings" panose="05000000000000000000" pitchFamily="2" charset="2"/>
                <a:buChar char="l"/>
              </a:pPr>
              <a:r>
                <a:rPr kumimoji="1" lang="en-US" altLang="zh-CN" sz="2400" b="1" dirty="0">
                  <a:solidFill>
                    <a:srgbClr val="00002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OS</a:t>
              </a:r>
              <a:r>
                <a:rPr kumimoji="1" lang="zh-CN" altLang="en-US" sz="2400" b="1" dirty="0">
                  <a:solidFill>
                    <a:srgbClr val="00002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的内部结构与数据结构</a:t>
              </a:r>
              <a:endParaRPr kumimoji="1" lang="en-US" altLang="zh-CN" sz="2400" b="1" dirty="0">
                <a:solidFill>
                  <a:srgbClr val="0000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10000"/>
                </a:lnSpc>
                <a:buFont typeface="Wingdings" panose="05000000000000000000" pitchFamily="2" charset="2"/>
                <a:buChar char="l"/>
              </a:pPr>
              <a:r>
                <a:rPr kumimoji="1" lang="zh-CN" altLang="en-US" sz="2400" b="1" dirty="0">
                  <a:solidFill>
                    <a:srgbClr val="00002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设计</a:t>
              </a:r>
              <a:r>
                <a:rPr kumimoji="1" lang="en-US" altLang="zh-CN" sz="2400" b="1" dirty="0">
                  <a:solidFill>
                    <a:srgbClr val="00002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OS</a:t>
              </a:r>
              <a:r>
                <a:rPr kumimoji="1" lang="zh-CN" altLang="en-US" sz="2400" b="1" dirty="0">
                  <a:solidFill>
                    <a:srgbClr val="00002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过程中的问题、解决方案和折中权衡</a:t>
              </a:r>
              <a:endParaRPr kumimoji="1" lang="en-US" altLang="zh-CN" sz="2400" b="1" dirty="0">
                <a:solidFill>
                  <a:srgbClr val="0000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10000"/>
                </a:lnSpc>
                <a:buFont typeface="Wingdings" panose="05000000000000000000" pitchFamily="2" charset="2"/>
                <a:buChar char="l"/>
              </a:pPr>
              <a:r>
                <a:rPr kumimoji="1" lang="zh-CN" altLang="en-US" sz="2400" b="1" dirty="0">
                  <a:solidFill>
                    <a:srgbClr val="00002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操作系统中的典型技术和应用</a:t>
              </a:r>
              <a:endParaRPr kumimoji="1" lang="zh-CN" altLang="en-US" sz="2800" b="1" dirty="0">
                <a:solidFill>
                  <a:srgbClr val="0000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38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935AA6-7EDF-4F3A-A3A6-FA3AC4610E44}"/>
              </a:ext>
            </a:extLst>
          </p:cNvPr>
          <p:cNvSpPr/>
          <p:nvPr/>
        </p:nvSpPr>
        <p:spPr>
          <a:xfrm>
            <a:off x="0" y="1531345"/>
            <a:ext cx="9144000" cy="42525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858" name="Rectangle 1026">
            <a:extLst>
              <a:ext uri="{FF2B5EF4-FFF2-40B4-BE49-F238E27FC236}">
                <a16:creationId xmlns:a16="http://schemas.microsoft.com/office/drawing/2014/main" id="{C15F0649-3D98-4488-8C92-55D91CC7EF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1" y="642110"/>
            <a:ext cx="7793037" cy="1143000"/>
          </a:xfrm>
        </p:spPr>
        <p:txBody>
          <a:bodyPr/>
          <a:lstStyle/>
          <a:p>
            <a:pPr algn="ctr"/>
            <a:r>
              <a:rPr lang="zh-CN" altLang="en-US" dirty="0">
                <a:latin typeface="仿宋_GB2312"/>
                <a:ea typeface="仿宋_GB2312"/>
                <a:cs typeface="仿宋_GB2312"/>
              </a:rPr>
              <a:t>简单分时系统示意图</a:t>
            </a:r>
          </a:p>
        </p:txBody>
      </p:sp>
      <p:grpSp>
        <p:nvGrpSpPr>
          <p:cNvPr id="121859" name="Group 1027">
            <a:extLst>
              <a:ext uri="{FF2B5EF4-FFF2-40B4-BE49-F238E27FC236}">
                <a16:creationId xmlns:a16="http://schemas.microsoft.com/office/drawing/2014/main" id="{2273E5E3-F124-43AF-9C12-ACB8E5DB21BE}"/>
              </a:ext>
            </a:extLst>
          </p:cNvPr>
          <p:cNvGrpSpPr>
            <a:grpSpLocks/>
          </p:cNvGrpSpPr>
          <p:nvPr/>
        </p:nvGrpSpPr>
        <p:grpSpPr bwMode="auto">
          <a:xfrm>
            <a:off x="169863" y="1905000"/>
            <a:ext cx="8674100" cy="3155950"/>
            <a:chOff x="107" y="1200"/>
            <a:chExt cx="5464" cy="2352"/>
          </a:xfrm>
        </p:grpSpPr>
        <p:sp>
          <p:nvSpPr>
            <p:cNvPr id="121860" name="Oval 1028">
              <a:extLst>
                <a:ext uri="{FF2B5EF4-FFF2-40B4-BE49-F238E27FC236}">
                  <a16:creationId xmlns:a16="http://schemas.microsoft.com/office/drawing/2014/main" id="{1FFC4245-82C5-4808-BCBD-8F8FFA076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776"/>
              <a:ext cx="1872" cy="17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9900"/>
                </a:buClr>
                <a:buSzPct val="75000"/>
                <a:buFont typeface="Wingdings" panose="05000000000000000000" pitchFamily="2" charset="2"/>
                <a:buChar char="n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9900"/>
                </a:buClr>
                <a:buSzPct val="80000"/>
                <a:buFont typeface="Wingdings" panose="05000000000000000000" pitchFamily="2" charset="2"/>
                <a:buChar char="¨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9900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SzPct val="70000"/>
                <a:buFont typeface="Wingdings" panose="05000000000000000000" pitchFamily="2" charset="2"/>
                <a:buChar char="¨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solidFill>
                  <a:schemeClr val="tx1"/>
                </a:solidFill>
              </a:endParaRPr>
            </a:p>
          </p:txBody>
        </p:sp>
        <p:grpSp>
          <p:nvGrpSpPr>
            <p:cNvPr id="121861" name="Group 1029">
              <a:extLst>
                <a:ext uri="{FF2B5EF4-FFF2-40B4-BE49-F238E27FC236}">
                  <a16:creationId xmlns:a16="http://schemas.microsoft.com/office/drawing/2014/main" id="{BDC37F58-416F-4F4E-8EEB-7687EDE1EA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4" y="2160"/>
              <a:ext cx="960" cy="1104"/>
              <a:chOff x="2928" y="2208"/>
              <a:chExt cx="960" cy="1104"/>
            </a:xfrm>
          </p:grpSpPr>
          <p:sp>
            <p:nvSpPr>
              <p:cNvPr id="121918" name="Rectangle 1030">
                <a:extLst>
                  <a:ext uri="{FF2B5EF4-FFF2-40B4-BE49-F238E27FC236}">
                    <a16:creationId xmlns:a16="http://schemas.microsoft.com/office/drawing/2014/main" id="{39E7C8D6-D86A-4259-85D5-05DBD3C68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2208"/>
                <a:ext cx="336" cy="4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919" name="Rectangle 1031">
                <a:extLst>
                  <a:ext uri="{FF2B5EF4-FFF2-40B4-BE49-F238E27FC236}">
                    <a16:creationId xmlns:a16="http://schemas.microsoft.com/office/drawing/2014/main" id="{A4613F75-5F2F-4DE4-BC5D-B9E2EE506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208"/>
                <a:ext cx="336" cy="4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920" name="Rectangle 1032">
                <a:extLst>
                  <a:ext uri="{FF2B5EF4-FFF2-40B4-BE49-F238E27FC236}">
                    <a16:creationId xmlns:a16="http://schemas.microsoft.com/office/drawing/2014/main" id="{5084D139-1862-4AEF-BF1D-B677BD6E4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2928"/>
                <a:ext cx="336" cy="3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b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121921" name="Text Box 1033">
                <a:extLst>
                  <a:ext uri="{FF2B5EF4-FFF2-40B4-BE49-F238E27FC236}">
                    <a16:creationId xmlns:a16="http://schemas.microsoft.com/office/drawing/2014/main" id="{2A21B78E-C40A-4BE8-A57B-25C375A36F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2256"/>
                <a:ext cx="240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121922" name="Text Box 1034">
                <a:extLst>
                  <a:ext uri="{FF2B5EF4-FFF2-40B4-BE49-F238E27FC236}">
                    <a16:creationId xmlns:a16="http://schemas.microsoft.com/office/drawing/2014/main" id="{79F41A08-9C90-42D4-8E98-6F8CB863C5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0" y="2256"/>
                <a:ext cx="240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>
                    <a:solidFill>
                      <a:schemeClr val="tx1"/>
                    </a:solidFill>
                  </a:rPr>
                  <a:t>B</a:t>
                </a:r>
              </a:p>
            </p:txBody>
          </p:sp>
        </p:grpSp>
        <p:grpSp>
          <p:nvGrpSpPr>
            <p:cNvPr id="121862" name="Group 1035">
              <a:extLst>
                <a:ext uri="{FF2B5EF4-FFF2-40B4-BE49-F238E27FC236}">
                  <a16:creationId xmlns:a16="http://schemas.microsoft.com/office/drawing/2014/main" id="{C56E1002-A339-4587-A324-CA0F22CDC7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" y="1872"/>
              <a:ext cx="421" cy="1584"/>
              <a:chOff x="107" y="1872"/>
              <a:chExt cx="421" cy="1584"/>
            </a:xfrm>
          </p:grpSpPr>
          <p:sp>
            <p:nvSpPr>
              <p:cNvPr id="121913" name="Rectangle 1036">
                <a:extLst>
                  <a:ext uri="{FF2B5EF4-FFF2-40B4-BE49-F238E27FC236}">
                    <a16:creationId xmlns:a16="http://schemas.microsoft.com/office/drawing/2014/main" id="{383637F6-62CF-41B5-A54E-C3175B7E6A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" y="1872"/>
                <a:ext cx="421" cy="15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914" name="Rectangle 1037">
                <a:extLst>
                  <a:ext uri="{FF2B5EF4-FFF2-40B4-BE49-F238E27FC236}">
                    <a16:creationId xmlns:a16="http://schemas.microsoft.com/office/drawing/2014/main" id="{F9D73E65-8D57-4453-A919-EC10F6383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" y="1872"/>
                <a:ext cx="421" cy="384"/>
              </a:xfrm>
              <a:prstGeom prst="rect">
                <a:avLst/>
              </a:prstGeom>
              <a:solidFill>
                <a:srgbClr val="B4560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915" name="Text Box 1038">
                <a:extLst>
                  <a:ext uri="{FF2B5EF4-FFF2-40B4-BE49-F238E27FC236}">
                    <a16:creationId xmlns:a16="http://schemas.microsoft.com/office/drawing/2014/main" id="{FF5BC3F1-50C9-4A61-8668-7365D72322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" y="1921"/>
                <a:ext cx="3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OS</a:t>
                </a:r>
              </a:p>
            </p:txBody>
          </p:sp>
          <p:sp>
            <p:nvSpPr>
              <p:cNvPr id="121916" name="Rectangle 1039">
                <a:extLst>
                  <a:ext uri="{FF2B5EF4-FFF2-40B4-BE49-F238E27FC236}">
                    <a16:creationId xmlns:a16="http://schemas.microsoft.com/office/drawing/2014/main" id="{AB472B48-DD72-4391-9A30-B27EE3E12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" y="2304"/>
                <a:ext cx="421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917" name="Text Box 1040">
                <a:extLst>
                  <a:ext uri="{FF2B5EF4-FFF2-40B4-BE49-F238E27FC236}">
                    <a16:creationId xmlns:a16="http://schemas.microsoft.com/office/drawing/2014/main" id="{45386228-FC9F-4DE8-A046-187B763363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" y="2352"/>
                <a:ext cx="168" cy="2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/>
                  <a:t>A</a:t>
                </a:r>
              </a:p>
            </p:txBody>
          </p:sp>
        </p:grpSp>
        <p:grpSp>
          <p:nvGrpSpPr>
            <p:cNvPr id="121863" name="Group 1041">
              <a:extLst>
                <a:ext uri="{FF2B5EF4-FFF2-40B4-BE49-F238E27FC236}">
                  <a16:creationId xmlns:a16="http://schemas.microsoft.com/office/drawing/2014/main" id="{2F173ADB-DC1A-4C1A-A620-3DD0F212BD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" y="1872"/>
              <a:ext cx="2581" cy="1584"/>
              <a:chOff x="672" y="1872"/>
              <a:chExt cx="2581" cy="1584"/>
            </a:xfrm>
          </p:grpSpPr>
          <p:sp>
            <p:nvSpPr>
              <p:cNvPr id="121888" name="Rectangle 1042">
                <a:extLst>
                  <a:ext uri="{FF2B5EF4-FFF2-40B4-BE49-F238E27FC236}">
                    <a16:creationId xmlns:a16="http://schemas.microsoft.com/office/drawing/2014/main" id="{9E775572-9963-4D67-9B1F-9C49C01E3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1872"/>
                <a:ext cx="421" cy="15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889" name="Rectangle 1043">
                <a:extLst>
                  <a:ext uri="{FF2B5EF4-FFF2-40B4-BE49-F238E27FC236}">
                    <a16:creationId xmlns:a16="http://schemas.microsoft.com/office/drawing/2014/main" id="{E6E3E1E0-B3F3-4548-97B5-217000BE8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1872"/>
                <a:ext cx="421" cy="384"/>
              </a:xfrm>
              <a:prstGeom prst="rect">
                <a:avLst/>
              </a:prstGeom>
              <a:solidFill>
                <a:srgbClr val="B4560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890" name="Text Box 1044">
                <a:extLst>
                  <a:ext uri="{FF2B5EF4-FFF2-40B4-BE49-F238E27FC236}">
                    <a16:creationId xmlns:a16="http://schemas.microsoft.com/office/drawing/2014/main" id="{3DDE66FA-8AA5-4015-A2A2-93BC43D5DB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61" y="1921"/>
                <a:ext cx="3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OS</a:t>
                </a:r>
              </a:p>
            </p:txBody>
          </p:sp>
          <p:sp>
            <p:nvSpPr>
              <p:cNvPr id="121891" name="Rectangle 1045">
                <a:extLst>
                  <a:ext uri="{FF2B5EF4-FFF2-40B4-BE49-F238E27FC236}">
                    <a16:creationId xmlns:a16="http://schemas.microsoft.com/office/drawing/2014/main" id="{8F56AAD2-08D2-42C0-A100-9FC1A34CB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2304"/>
                <a:ext cx="421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892" name="Text Box 1046">
                <a:extLst>
                  <a:ext uri="{FF2B5EF4-FFF2-40B4-BE49-F238E27FC236}">
                    <a16:creationId xmlns:a16="http://schemas.microsoft.com/office/drawing/2014/main" id="{9D3609C4-4F11-4399-B8A3-B816807249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9" y="2352"/>
                <a:ext cx="168" cy="2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/>
                  <a:t>A</a:t>
                </a:r>
              </a:p>
            </p:txBody>
          </p:sp>
          <p:sp>
            <p:nvSpPr>
              <p:cNvPr id="121893" name="Rectangle 1047">
                <a:extLst>
                  <a:ext uri="{FF2B5EF4-FFF2-40B4-BE49-F238E27FC236}">
                    <a16:creationId xmlns:a16="http://schemas.microsoft.com/office/drawing/2014/main" id="{A37D608C-06F3-4B18-B38F-962AE80EA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872"/>
                <a:ext cx="421" cy="15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894" name="Rectangle 1048">
                <a:extLst>
                  <a:ext uri="{FF2B5EF4-FFF2-40B4-BE49-F238E27FC236}">
                    <a16:creationId xmlns:a16="http://schemas.microsoft.com/office/drawing/2014/main" id="{75EE0316-A149-4BFF-87B9-8370B46C8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872"/>
                <a:ext cx="421" cy="384"/>
              </a:xfrm>
              <a:prstGeom prst="rect">
                <a:avLst/>
              </a:prstGeom>
              <a:solidFill>
                <a:srgbClr val="B4560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895" name="Text Box 1049">
                <a:extLst>
                  <a:ext uri="{FF2B5EF4-FFF2-40B4-BE49-F238E27FC236}">
                    <a16:creationId xmlns:a16="http://schemas.microsoft.com/office/drawing/2014/main" id="{0235020C-8DFD-46AA-9DD0-4391B356BA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3" y="1921"/>
                <a:ext cx="3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OS</a:t>
                </a:r>
              </a:p>
            </p:txBody>
          </p:sp>
          <p:sp>
            <p:nvSpPr>
              <p:cNvPr id="121896" name="Rectangle 1050">
                <a:extLst>
                  <a:ext uri="{FF2B5EF4-FFF2-40B4-BE49-F238E27FC236}">
                    <a16:creationId xmlns:a16="http://schemas.microsoft.com/office/drawing/2014/main" id="{CC91D190-252B-40B4-99F6-072380000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304"/>
                <a:ext cx="421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897" name="Text Box 1051">
                <a:extLst>
                  <a:ext uri="{FF2B5EF4-FFF2-40B4-BE49-F238E27FC236}">
                    <a16:creationId xmlns:a16="http://schemas.microsoft.com/office/drawing/2014/main" id="{59EFB261-0B6F-45D2-845F-746EF7A992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61" y="2352"/>
                <a:ext cx="271" cy="2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/>
                  <a:t>C</a:t>
                </a:r>
              </a:p>
            </p:txBody>
          </p:sp>
          <p:sp>
            <p:nvSpPr>
              <p:cNvPr id="121898" name="Rectangle 1052">
                <a:extLst>
                  <a:ext uri="{FF2B5EF4-FFF2-40B4-BE49-F238E27FC236}">
                    <a16:creationId xmlns:a16="http://schemas.microsoft.com/office/drawing/2014/main" id="{B1313095-3E87-43D2-8BF4-4ED092184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1872"/>
                <a:ext cx="421" cy="15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899" name="Rectangle 1053">
                <a:extLst>
                  <a:ext uri="{FF2B5EF4-FFF2-40B4-BE49-F238E27FC236}">
                    <a16:creationId xmlns:a16="http://schemas.microsoft.com/office/drawing/2014/main" id="{D37C44DF-D0B1-44D0-A7BB-7659FB6A9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1872"/>
                <a:ext cx="421" cy="384"/>
              </a:xfrm>
              <a:prstGeom prst="rect">
                <a:avLst/>
              </a:prstGeom>
              <a:solidFill>
                <a:srgbClr val="B4560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900" name="Text Box 1054">
                <a:extLst>
                  <a:ext uri="{FF2B5EF4-FFF2-40B4-BE49-F238E27FC236}">
                    <a16:creationId xmlns:a16="http://schemas.microsoft.com/office/drawing/2014/main" id="{B5B86B23-E623-4780-9CD1-8E61BC15F0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7" y="1921"/>
                <a:ext cx="3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OS</a:t>
                </a:r>
              </a:p>
            </p:txBody>
          </p:sp>
          <p:sp>
            <p:nvSpPr>
              <p:cNvPr id="121901" name="Rectangle 1055">
                <a:extLst>
                  <a:ext uri="{FF2B5EF4-FFF2-40B4-BE49-F238E27FC236}">
                    <a16:creationId xmlns:a16="http://schemas.microsoft.com/office/drawing/2014/main" id="{351187CB-9B73-4737-94B0-10B82DE86E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304"/>
                <a:ext cx="421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902" name="Text Box 1056">
                <a:extLst>
                  <a:ext uri="{FF2B5EF4-FFF2-40B4-BE49-F238E27FC236}">
                    <a16:creationId xmlns:a16="http://schemas.microsoft.com/office/drawing/2014/main" id="{7613836D-F96D-449C-B18E-4BBCE2D616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5" y="2352"/>
                <a:ext cx="223" cy="2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/>
                  <a:t>B</a:t>
                </a:r>
              </a:p>
            </p:txBody>
          </p:sp>
          <p:sp>
            <p:nvSpPr>
              <p:cNvPr id="121903" name="Rectangle 1057">
                <a:extLst>
                  <a:ext uri="{FF2B5EF4-FFF2-40B4-BE49-F238E27FC236}">
                    <a16:creationId xmlns:a16="http://schemas.microsoft.com/office/drawing/2014/main" id="{05007757-A520-4F9D-A89D-8190C31238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872"/>
                <a:ext cx="421" cy="15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904" name="Rectangle 1058">
                <a:extLst>
                  <a:ext uri="{FF2B5EF4-FFF2-40B4-BE49-F238E27FC236}">
                    <a16:creationId xmlns:a16="http://schemas.microsoft.com/office/drawing/2014/main" id="{69416EA3-4B69-4E8C-9E5C-63A31FCD0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872"/>
                <a:ext cx="421" cy="384"/>
              </a:xfrm>
              <a:prstGeom prst="rect">
                <a:avLst/>
              </a:prstGeom>
              <a:solidFill>
                <a:srgbClr val="B4560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905" name="Text Box 1059">
                <a:extLst>
                  <a:ext uri="{FF2B5EF4-FFF2-40B4-BE49-F238E27FC236}">
                    <a16:creationId xmlns:a16="http://schemas.microsoft.com/office/drawing/2014/main" id="{D367B68B-3B40-4E8A-BCBB-56977B4EA6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9" y="1921"/>
                <a:ext cx="3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OS</a:t>
                </a:r>
              </a:p>
            </p:txBody>
          </p:sp>
          <p:sp>
            <p:nvSpPr>
              <p:cNvPr id="121906" name="Rectangle 1060">
                <a:extLst>
                  <a:ext uri="{FF2B5EF4-FFF2-40B4-BE49-F238E27FC236}">
                    <a16:creationId xmlns:a16="http://schemas.microsoft.com/office/drawing/2014/main" id="{7F13C7EB-973C-424F-AB8F-F1AFE68E9C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304"/>
                <a:ext cx="421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907" name="Text Box 1061">
                <a:extLst>
                  <a:ext uri="{FF2B5EF4-FFF2-40B4-BE49-F238E27FC236}">
                    <a16:creationId xmlns:a16="http://schemas.microsoft.com/office/drawing/2014/main" id="{F9CABCB7-2C60-4F82-82D5-584F648FDB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7" y="2352"/>
                <a:ext cx="271" cy="2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/>
                  <a:t>B</a:t>
                </a:r>
              </a:p>
            </p:txBody>
          </p:sp>
          <p:sp>
            <p:nvSpPr>
              <p:cNvPr id="121908" name="Rectangle 1062">
                <a:extLst>
                  <a:ext uri="{FF2B5EF4-FFF2-40B4-BE49-F238E27FC236}">
                    <a16:creationId xmlns:a16="http://schemas.microsoft.com/office/drawing/2014/main" id="{549FFCE4-8473-4E36-B741-855FCC113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1872"/>
                <a:ext cx="421" cy="15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909" name="Rectangle 1063">
                <a:extLst>
                  <a:ext uri="{FF2B5EF4-FFF2-40B4-BE49-F238E27FC236}">
                    <a16:creationId xmlns:a16="http://schemas.microsoft.com/office/drawing/2014/main" id="{DE592F5A-101C-4869-AE0B-BA9EDEED5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1872"/>
                <a:ext cx="421" cy="384"/>
              </a:xfrm>
              <a:prstGeom prst="rect">
                <a:avLst/>
              </a:prstGeom>
              <a:solidFill>
                <a:srgbClr val="B4560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910" name="Text Box 1064">
                <a:extLst>
                  <a:ext uri="{FF2B5EF4-FFF2-40B4-BE49-F238E27FC236}">
                    <a16:creationId xmlns:a16="http://schemas.microsoft.com/office/drawing/2014/main" id="{9CDC3B81-D752-41B3-A384-E9BB04C1C7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7" y="1921"/>
                <a:ext cx="3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OS</a:t>
                </a:r>
              </a:p>
            </p:txBody>
          </p:sp>
          <p:sp>
            <p:nvSpPr>
              <p:cNvPr id="121911" name="Rectangle 1065">
                <a:extLst>
                  <a:ext uri="{FF2B5EF4-FFF2-40B4-BE49-F238E27FC236}">
                    <a16:creationId xmlns:a16="http://schemas.microsoft.com/office/drawing/2014/main" id="{1204788E-E4E8-4063-9063-D6790C0FE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2304"/>
                <a:ext cx="421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912" name="Text Box 1066">
                <a:extLst>
                  <a:ext uri="{FF2B5EF4-FFF2-40B4-BE49-F238E27FC236}">
                    <a16:creationId xmlns:a16="http://schemas.microsoft.com/office/drawing/2014/main" id="{AE1D43D2-F5DF-4CDE-9A93-15C1CEED8E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5" y="2352"/>
                <a:ext cx="223" cy="2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/>
                  <a:t>C</a:t>
                </a:r>
              </a:p>
            </p:txBody>
          </p:sp>
        </p:grpSp>
        <p:grpSp>
          <p:nvGrpSpPr>
            <p:cNvPr id="121864" name="Group 1067">
              <a:extLst>
                <a:ext uri="{FF2B5EF4-FFF2-40B4-BE49-F238E27FC236}">
                  <a16:creationId xmlns:a16="http://schemas.microsoft.com/office/drawing/2014/main" id="{17F03CBE-E368-40ED-85BE-CB113435A4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" y="1200"/>
              <a:ext cx="5427" cy="273"/>
              <a:chOff x="144" y="1200"/>
              <a:chExt cx="5427" cy="273"/>
            </a:xfrm>
          </p:grpSpPr>
          <p:grpSp>
            <p:nvGrpSpPr>
              <p:cNvPr id="121865" name="Group 1068">
                <a:extLst>
                  <a:ext uri="{FF2B5EF4-FFF2-40B4-BE49-F238E27FC236}">
                    <a16:creationId xmlns:a16="http://schemas.microsoft.com/office/drawing/2014/main" id="{087E4CDC-7308-418E-A5DD-A6667A8596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" y="1200"/>
                <a:ext cx="5427" cy="273"/>
                <a:chOff x="624" y="1200"/>
                <a:chExt cx="4656" cy="273"/>
              </a:xfrm>
            </p:grpSpPr>
            <p:sp>
              <p:nvSpPr>
                <p:cNvPr id="121875" name="Line 1069">
                  <a:extLst>
                    <a:ext uri="{FF2B5EF4-FFF2-40B4-BE49-F238E27FC236}">
                      <a16:creationId xmlns:a16="http://schemas.microsoft.com/office/drawing/2014/main" id="{410B6BB7-74BD-4372-9991-4FB74FD4FE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4" y="1440"/>
                  <a:ext cx="4656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 type="diamond" w="med" len="med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876" name="Line 1070">
                  <a:extLst>
                    <a:ext uri="{FF2B5EF4-FFF2-40B4-BE49-F238E27FC236}">
                      <a16:creationId xmlns:a16="http://schemas.microsoft.com/office/drawing/2014/main" id="{D87A1466-9CF2-46B7-9243-298FAC5EF3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56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877" name="Line 1071">
                  <a:extLst>
                    <a:ext uri="{FF2B5EF4-FFF2-40B4-BE49-F238E27FC236}">
                      <a16:creationId xmlns:a16="http://schemas.microsoft.com/office/drawing/2014/main" id="{8DBAF4F1-8A21-47F4-B45E-11A5EC08BA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36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878" name="Line 1072">
                  <a:extLst>
                    <a:ext uri="{FF2B5EF4-FFF2-40B4-BE49-F238E27FC236}">
                      <a16:creationId xmlns:a16="http://schemas.microsoft.com/office/drawing/2014/main" id="{CA352D13-071E-459C-B359-548DE6AB1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68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879" name="Line 1073">
                  <a:extLst>
                    <a:ext uri="{FF2B5EF4-FFF2-40B4-BE49-F238E27FC236}">
                      <a16:creationId xmlns:a16="http://schemas.microsoft.com/office/drawing/2014/main" id="{8834D631-1654-462E-816F-847710AB55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880" name="Line 1074">
                  <a:extLst>
                    <a:ext uri="{FF2B5EF4-FFF2-40B4-BE49-F238E27FC236}">
                      <a16:creationId xmlns:a16="http://schemas.microsoft.com/office/drawing/2014/main" id="{1F0AC5AA-9206-4EE3-B4C0-543CC4D13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32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881" name="Line 1075">
                  <a:extLst>
                    <a:ext uri="{FF2B5EF4-FFF2-40B4-BE49-F238E27FC236}">
                      <a16:creationId xmlns:a16="http://schemas.microsoft.com/office/drawing/2014/main" id="{267BBD6E-0E5C-4178-9873-85F68A4FC7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6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882" name="Line 1076">
                  <a:extLst>
                    <a:ext uri="{FF2B5EF4-FFF2-40B4-BE49-F238E27FC236}">
                      <a16:creationId xmlns:a16="http://schemas.microsoft.com/office/drawing/2014/main" id="{B8A5BC20-895E-4A1E-97F1-D50650DDD3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0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883" name="Line 1077">
                  <a:extLst>
                    <a:ext uri="{FF2B5EF4-FFF2-40B4-BE49-F238E27FC236}">
                      <a16:creationId xmlns:a16="http://schemas.microsoft.com/office/drawing/2014/main" id="{BC3D0CFA-8706-49B5-B4D6-36F4A4B4C7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2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884" name="Line 1078">
                  <a:extLst>
                    <a:ext uri="{FF2B5EF4-FFF2-40B4-BE49-F238E27FC236}">
                      <a16:creationId xmlns:a16="http://schemas.microsoft.com/office/drawing/2014/main" id="{C78F14B9-D2BC-46EA-9660-7893EB1DDA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16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885" name="Line 1079">
                  <a:extLst>
                    <a:ext uri="{FF2B5EF4-FFF2-40B4-BE49-F238E27FC236}">
                      <a16:creationId xmlns:a16="http://schemas.microsoft.com/office/drawing/2014/main" id="{DA92BE6F-DF76-4B4B-A226-FBB8667C27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00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886" name="Text Box 1080">
                  <a:extLst>
                    <a:ext uri="{FF2B5EF4-FFF2-40B4-BE49-F238E27FC236}">
                      <a16:creationId xmlns:a16="http://schemas.microsoft.com/office/drawing/2014/main" id="{D3EEF7B3-FF98-4CF1-8157-514EFBA55E3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0" y="1200"/>
                  <a:ext cx="288" cy="2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9900"/>
                    </a:buClr>
                    <a:buSzPct val="75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9900"/>
                    </a:buClr>
                    <a:buSzPct val="80000"/>
                    <a:buFont typeface="Wingdings" panose="05000000000000000000" pitchFamily="2" charset="2"/>
                    <a:buChar char="¨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9900"/>
                    </a:buClr>
                    <a:buSzPct val="65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9900"/>
                    </a:buClr>
                    <a:buSzPct val="70000"/>
                    <a:buFont typeface="Wingdings" panose="05000000000000000000" pitchFamily="2" charset="2"/>
                    <a:buChar char="¨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b="0">
                      <a:solidFill>
                        <a:srgbClr val="FFFF00"/>
                      </a:solidFill>
                    </a:rPr>
                    <a:t>A</a:t>
                  </a:r>
                </a:p>
              </p:txBody>
            </p:sp>
            <p:sp>
              <p:nvSpPr>
                <p:cNvPr id="121887" name="Text Box 1081">
                  <a:extLst>
                    <a:ext uri="{FF2B5EF4-FFF2-40B4-BE49-F238E27FC236}">
                      <a16:creationId xmlns:a16="http://schemas.microsoft.com/office/drawing/2014/main" id="{78091558-E549-4D6A-8FA0-0B6098DA50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336" cy="2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9900"/>
                    </a:buClr>
                    <a:buSzPct val="75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9900"/>
                    </a:buClr>
                    <a:buSzPct val="80000"/>
                    <a:buFont typeface="Wingdings" panose="05000000000000000000" pitchFamily="2" charset="2"/>
                    <a:buChar char="¨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9900"/>
                    </a:buClr>
                    <a:buSzPct val="65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9900"/>
                    </a:buClr>
                    <a:buSzPct val="70000"/>
                    <a:buFont typeface="Wingdings" panose="05000000000000000000" pitchFamily="2" charset="2"/>
                    <a:buChar char="¨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b="0">
                      <a:solidFill>
                        <a:srgbClr val="FFFF00"/>
                      </a:solidFill>
                    </a:rPr>
                    <a:t>B</a:t>
                  </a:r>
                </a:p>
              </p:txBody>
            </p:sp>
          </p:grpSp>
          <p:sp>
            <p:nvSpPr>
              <p:cNvPr id="121866" name="Text Box 1082">
                <a:extLst>
                  <a:ext uri="{FF2B5EF4-FFF2-40B4-BE49-F238E27FC236}">
                    <a16:creationId xmlns:a16="http://schemas.microsoft.com/office/drawing/2014/main" id="{82105BFC-6A3F-4E48-B860-F586EB962A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200"/>
                <a:ext cx="240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>
                    <a:solidFill>
                      <a:srgbClr val="FFFF00"/>
                    </a:solidFill>
                  </a:rPr>
                  <a:t>C</a:t>
                </a:r>
              </a:p>
            </p:txBody>
          </p:sp>
          <p:sp>
            <p:nvSpPr>
              <p:cNvPr id="121867" name="Text Box 1083">
                <a:extLst>
                  <a:ext uri="{FF2B5EF4-FFF2-40B4-BE49-F238E27FC236}">
                    <a16:creationId xmlns:a16="http://schemas.microsoft.com/office/drawing/2014/main" id="{04175A1C-3BE2-4C4B-B3AE-5EED064F91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24" y="1200"/>
                <a:ext cx="288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>
                    <a:solidFill>
                      <a:srgbClr val="FFFF00"/>
                    </a:solidFill>
                  </a:rPr>
                  <a:t>A</a:t>
                </a:r>
              </a:p>
            </p:txBody>
          </p:sp>
          <p:sp>
            <p:nvSpPr>
              <p:cNvPr id="121868" name="Text Box 1084">
                <a:extLst>
                  <a:ext uri="{FF2B5EF4-FFF2-40B4-BE49-F238E27FC236}">
                    <a16:creationId xmlns:a16="http://schemas.microsoft.com/office/drawing/2014/main" id="{48B73D3D-C5A3-4E76-902F-C6ADC95998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2" y="1200"/>
                <a:ext cx="288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>
                    <a:solidFill>
                      <a:srgbClr val="FFFF00"/>
                    </a:solidFill>
                  </a:rPr>
                  <a:t>B</a:t>
                </a:r>
              </a:p>
            </p:txBody>
          </p:sp>
          <p:sp>
            <p:nvSpPr>
              <p:cNvPr id="121869" name="Text Box 1085">
                <a:extLst>
                  <a:ext uri="{FF2B5EF4-FFF2-40B4-BE49-F238E27FC236}">
                    <a16:creationId xmlns:a16="http://schemas.microsoft.com/office/drawing/2014/main" id="{571AB235-6AD3-4B65-BD29-1EFD3E85B6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32" y="1200"/>
                <a:ext cx="240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>
                    <a:solidFill>
                      <a:srgbClr val="FFFF00"/>
                    </a:solidFill>
                  </a:rPr>
                  <a:t>C</a:t>
                </a:r>
              </a:p>
            </p:txBody>
          </p:sp>
          <p:sp>
            <p:nvSpPr>
              <p:cNvPr id="121870" name="Text Box 1086">
                <a:extLst>
                  <a:ext uri="{FF2B5EF4-FFF2-40B4-BE49-F238E27FC236}">
                    <a16:creationId xmlns:a16="http://schemas.microsoft.com/office/drawing/2014/main" id="{DFBFF7AA-C083-46A2-A74D-B7E5E6FC7F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1200"/>
                <a:ext cx="288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>
                    <a:solidFill>
                      <a:srgbClr val="FFFF00"/>
                    </a:solidFill>
                  </a:rPr>
                  <a:t>A</a:t>
                </a:r>
              </a:p>
            </p:txBody>
          </p:sp>
          <p:sp>
            <p:nvSpPr>
              <p:cNvPr id="121871" name="Text Box 1087">
                <a:extLst>
                  <a:ext uri="{FF2B5EF4-FFF2-40B4-BE49-F238E27FC236}">
                    <a16:creationId xmlns:a16="http://schemas.microsoft.com/office/drawing/2014/main" id="{89BF0CC4-5FBA-44DE-A564-42908A7822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56" y="1200"/>
                <a:ext cx="288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>
                    <a:solidFill>
                      <a:srgbClr val="FFFF00"/>
                    </a:solidFill>
                  </a:rPr>
                  <a:t>A</a:t>
                </a:r>
              </a:p>
            </p:txBody>
          </p:sp>
          <p:sp>
            <p:nvSpPr>
              <p:cNvPr id="121872" name="Text Box 1088">
                <a:extLst>
                  <a:ext uri="{FF2B5EF4-FFF2-40B4-BE49-F238E27FC236}">
                    <a16:creationId xmlns:a16="http://schemas.microsoft.com/office/drawing/2014/main" id="{00F6A8F0-E875-415B-9D0E-A3BBA543E7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6" y="1200"/>
                <a:ext cx="288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>
                    <a:solidFill>
                      <a:srgbClr val="FFFF00"/>
                    </a:solidFill>
                  </a:rPr>
                  <a:t>B</a:t>
                </a:r>
              </a:p>
            </p:txBody>
          </p:sp>
          <p:sp>
            <p:nvSpPr>
              <p:cNvPr id="121873" name="Text Box 1089">
                <a:extLst>
                  <a:ext uri="{FF2B5EF4-FFF2-40B4-BE49-F238E27FC236}">
                    <a16:creationId xmlns:a16="http://schemas.microsoft.com/office/drawing/2014/main" id="{996F53EB-3A1B-4B4D-ADCA-16EEA4C2DB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36" y="1200"/>
                <a:ext cx="288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>
                    <a:solidFill>
                      <a:srgbClr val="FFFF00"/>
                    </a:solidFill>
                  </a:rPr>
                  <a:t>B</a:t>
                </a:r>
              </a:p>
            </p:txBody>
          </p:sp>
          <p:sp>
            <p:nvSpPr>
              <p:cNvPr id="121874" name="Text Box 1090">
                <a:extLst>
                  <a:ext uri="{FF2B5EF4-FFF2-40B4-BE49-F238E27FC236}">
                    <a16:creationId xmlns:a16="http://schemas.microsoft.com/office/drawing/2014/main" id="{F8C79295-9F25-4FD8-A91F-6366B83E10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76" y="1200"/>
                <a:ext cx="240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>
                    <a:solidFill>
                      <a:srgbClr val="FFFF00"/>
                    </a:solidFill>
                  </a:rPr>
                  <a:t>C</a:t>
                </a:r>
              </a:p>
            </p:txBody>
          </p:sp>
        </p:grpSp>
      </p:grp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>
            <a:extLst>
              <a:ext uri="{FF2B5EF4-FFF2-40B4-BE49-F238E27FC236}">
                <a16:creationId xmlns:a16="http://schemas.microsoft.com/office/drawing/2014/main" id="{256E0222-01F9-4415-A45C-1189E9BD663F}"/>
              </a:ext>
            </a:extLst>
          </p:cNvPr>
          <p:cNvSpPr/>
          <p:nvPr/>
        </p:nvSpPr>
        <p:spPr>
          <a:xfrm>
            <a:off x="0" y="1531344"/>
            <a:ext cx="9144000" cy="470911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906" name="Rectangle 1026">
            <a:extLst>
              <a:ext uri="{FF2B5EF4-FFF2-40B4-BE49-F238E27FC236}">
                <a16:creationId xmlns:a16="http://schemas.microsoft.com/office/drawing/2014/main" id="{2B96C9BC-03AF-460E-98D4-81F6F2775E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617538"/>
            <a:ext cx="8562975" cy="1143000"/>
          </a:xfrm>
        </p:spPr>
        <p:txBody>
          <a:bodyPr/>
          <a:lstStyle/>
          <a:p>
            <a:r>
              <a:rPr lang="zh-CN" altLang="en-US" sz="3600">
                <a:latin typeface="仿宋_GB2312"/>
                <a:ea typeface="仿宋_GB2312"/>
                <a:cs typeface="仿宋_GB2312"/>
              </a:rPr>
              <a:t>具有</a:t>
            </a:r>
            <a:r>
              <a:rPr lang="zh-CN" altLang="en-US" sz="3600">
                <a:latin typeface="Times New Roman" panose="02020603050405020304" pitchFamily="18" charset="0"/>
                <a:ea typeface="仿宋_GB2312"/>
                <a:cs typeface="仿宋_GB2312"/>
              </a:rPr>
              <a:t>“</a:t>
            </a:r>
            <a:r>
              <a:rPr lang="zh-CN" altLang="en-US" sz="3600">
                <a:latin typeface="仿宋_GB2312"/>
                <a:ea typeface="仿宋_GB2312"/>
                <a:cs typeface="仿宋_GB2312"/>
              </a:rPr>
              <a:t>前台</a:t>
            </a:r>
            <a:r>
              <a:rPr lang="zh-CN" altLang="en-US" sz="3600">
                <a:latin typeface="Times New Roman" panose="02020603050405020304" pitchFamily="18" charset="0"/>
                <a:ea typeface="仿宋_GB2312"/>
                <a:cs typeface="仿宋_GB2312"/>
              </a:rPr>
              <a:t>”</a:t>
            </a:r>
            <a:r>
              <a:rPr lang="zh-CN" altLang="en-US" sz="3600">
                <a:latin typeface="仿宋_GB2312"/>
                <a:ea typeface="仿宋_GB2312"/>
                <a:cs typeface="仿宋_GB2312"/>
              </a:rPr>
              <a:t>和</a:t>
            </a:r>
            <a:r>
              <a:rPr lang="zh-CN" altLang="en-US" sz="3600">
                <a:latin typeface="Times New Roman" panose="02020603050405020304" pitchFamily="18" charset="0"/>
                <a:ea typeface="仿宋_GB2312"/>
                <a:cs typeface="仿宋_GB2312"/>
              </a:rPr>
              <a:t>“</a:t>
            </a:r>
            <a:r>
              <a:rPr lang="zh-CN" altLang="en-US" sz="3600">
                <a:latin typeface="仿宋_GB2312"/>
                <a:ea typeface="仿宋_GB2312"/>
                <a:cs typeface="仿宋_GB2312"/>
              </a:rPr>
              <a:t>后台</a:t>
            </a:r>
            <a:r>
              <a:rPr lang="zh-CN" altLang="en-US" sz="3600">
                <a:latin typeface="Times New Roman" panose="02020603050405020304" pitchFamily="18" charset="0"/>
                <a:ea typeface="仿宋_GB2312"/>
                <a:cs typeface="仿宋_GB2312"/>
              </a:rPr>
              <a:t>”</a:t>
            </a:r>
            <a:r>
              <a:rPr lang="zh-CN" altLang="en-US" sz="3600">
                <a:latin typeface="仿宋_GB2312"/>
                <a:ea typeface="仿宋_GB2312"/>
                <a:cs typeface="仿宋_GB2312"/>
              </a:rPr>
              <a:t>的分时系统示例</a:t>
            </a:r>
          </a:p>
        </p:txBody>
      </p:sp>
      <p:grpSp>
        <p:nvGrpSpPr>
          <p:cNvPr id="123907" name="Group 1027">
            <a:extLst>
              <a:ext uri="{FF2B5EF4-FFF2-40B4-BE49-F238E27FC236}">
                <a16:creationId xmlns:a16="http://schemas.microsoft.com/office/drawing/2014/main" id="{CB8F7615-E138-4B6E-93CB-A6E1156B00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1905000"/>
            <a:ext cx="8369300" cy="4176713"/>
            <a:chOff x="192" y="1200"/>
            <a:chExt cx="5272" cy="2631"/>
          </a:xfrm>
        </p:grpSpPr>
        <p:sp>
          <p:nvSpPr>
            <p:cNvPr id="123908" name="Oval 1028">
              <a:extLst>
                <a:ext uri="{FF2B5EF4-FFF2-40B4-BE49-F238E27FC236}">
                  <a16:creationId xmlns:a16="http://schemas.microsoft.com/office/drawing/2014/main" id="{3EFA3AD6-A2E8-4CFA-A76C-0AA4B47F2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872"/>
              <a:ext cx="1680" cy="16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9900"/>
                </a:buClr>
                <a:buSzPct val="75000"/>
                <a:buFont typeface="Wingdings" panose="05000000000000000000" pitchFamily="2" charset="2"/>
                <a:buChar char="n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9900"/>
                </a:buClr>
                <a:buSzPct val="80000"/>
                <a:buFont typeface="Wingdings" panose="05000000000000000000" pitchFamily="2" charset="2"/>
                <a:buChar char="¨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9900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SzPct val="70000"/>
                <a:buFont typeface="Wingdings" panose="05000000000000000000" pitchFamily="2" charset="2"/>
                <a:buChar char="¨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solidFill>
                  <a:schemeClr val="tx1"/>
                </a:solidFill>
              </a:endParaRPr>
            </a:p>
          </p:txBody>
        </p:sp>
        <p:grpSp>
          <p:nvGrpSpPr>
            <p:cNvPr id="123909" name="Group 1029">
              <a:extLst>
                <a:ext uri="{FF2B5EF4-FFF2-40B4-BE49-F238E27FC236}">
                  <a16:creationId xmlns:a16="http://schemas.microsoft.com/office/drawing/2014/main" id="{5F639061-501E-4EBF-865A-CEBF716D1F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77" y="2160"/>
              <a:ext cx="960" cy="1104"/>
              <a:chOff x="2928" y="2208"/>
              <a:chExt cx="960" cy="1104"/>
            </a:xfrm>
          </p:grpSpPr>
          <p:sp>
            <p:nvSpPr>
              <p:cNvPr id="123979" name="Rectangle 1030">
                <a:extLst>
                  <a:ext uri="{FF2B5EF4-FFF2-40B4-BE49-F238E27FC236}">
                    <a16:creationId xmlns:a16="http://schemas.microsoft.com/office/drawing/2014/main" id="{7F643B29-6413-4C79-BACC-77F142E23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2208"/>
                <a:ext cx="336" cy="4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980" name="Rectangle 1031">
                <a:extLst>
                  <a:ext uri="{FF2B5EF4-FFF2-40B4-BE49-F238E27FC236}">
                    <a16:creationId xmlns:a16="http://schemas.microsoft.com/office/drawing/2014/main" id="{72EBF97E-6F03-4D87-BC93-A1A97E2A0B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208"/>
                <a:ext cx="336" cy="4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981" name="Rectangle 1032">
                <a:extLst>
                  <a:ext uri="{FF2B5EF4-FFF2-40B4-BE49-F238E27FC236}">
                    <a16:creationId xmlns:a16="http://schemas.microsoft.com/office/drawing/2014/main" id="{F4BF9F16-8DE1-4B5E-BE2A-2DC74A2FF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2928"/>
                <a:ext cx="336" cy="3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b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123982" name="Text Box 1033">
                <a:extLst>
                  <a:ext uri="{FF2B5EF4-FFF2-40B4-BE49-F238E27FC236}">
                    <a16:creationId xmlns:a16="http://schemas.microsoft.com/office/drawing/2014/main" id="{329397FC-015B-4A56-8D98-6FF6997E63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225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123983" name="Text Box 1034">
                <a:extLst>
                  <a:ext uri="{FF2B5EF4-FFF2-40B4-BE49-F238E27FC236}">
                    <a16:creationId xmlns:a16="http://schemas.microsoft.com/office/drawing/2014/main" id="{7BD79038-A328-407E-8BBB-8C672AB605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0" y="225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>
                    <a:solidFill>
                      <a:schemeClr val="tx1"/>
                    </a:solidFill>
                  </a:rPr>
                  <a:t>B</a:t>
                </a:r>
              </a:p>
            </p:txBody>
          </p:sp>
        </p:grpSp>
        <p:sp>
          <p:nvSpPr>
            <p:cNvPr id="123910" name="Line 1035">
              <a:extLst>
                <a:ext uri="{FF2B5EF4-FFF2-40B4-BE49-F238E27FC236}">
                  <a16:creationId xmlns:a16="http://schemas.microsoft.com/office/drawing/2014/main" id="{49A66C84-0D05-42CE-AC06-12E1B2D542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" y="1440"/>
              <a:ext cx="5224" cy="0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 type="diamond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11" name="Line 1036">
              <a:extLst>
                <a:ext uri="{FF2B5EF4-FFF2-40B4-BE49-F238E27FC236}">
                  <a16:creationId xmlns:a16="http://schemas.microsoft.com/office/drawing/2014/main" id="{DC61CDE8-BB45-4BBA-B3B6-22993D90EE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344"/>
              <a:ext cx="0" cy="9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12" name="Line 1037">
              <a:extLst>
                <a:ext uri="{FF2B5EF4-FFF2-40B4-BE49-F238E27FC236}">
                  <a16:creationId xmlns:a16="http://schemas.microsoft.com/office/drawing/2014/main" id="{FCC68684-2238-4B3E-8CC6-8D1739034A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4" y="1344"/>
              <a:ext cx="0" cy="9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13" name="Line 1038">
              <a:extLst>
                <a:ext uri="{FF2B5EF4-FFF2-40B4-BE49-F238E27FC236}">
                  <a16:creationId xmlns:a16="http://schemas.microsoft.com/office/drawing/2014/main" id="{230C2793-1140-41DD-BD9F-74222F468B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1344"/>
              <a:ext cx="0" cy="9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14" name="Line 1039">
              <a:extLst>
                <a:ext uri="{FF2B5EF4-FFF2-40B4-BE49-F238E27FC236}">
                  <a16:creationId xmlns:a16="http://schemas.microsoft.com/office/drawing/2014/main" id="{3D982CBE-0148-46AB-8DFC-2645029B3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8" y="1344"/>
              <a:ext cx="0" cy="9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15" name="Line 1040">
              <a:extLst>
                <a:ext uri="{FF2B5EF4-FFF2-40B4-BE49-F238E27FC236}">
                  <a16:creationId xmlns:a16="http://schemas.microsoft.com/office/drawing/2014/main" id="{047ED472-F151-40CF-898C-7A53A18097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1344"/>
              <a:ext cx="0" cy="9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16" name="Line 1041">
              <a:extLst>
                <a:ext uri="{FF2B5EF4-FFF2-40B4-BE49-F238E27FC236}">
                  <a16:creationId xmlns:a16="http://schemas.microsoft.com/office/drawing/2014/main" id="{678746D0-4567-4351-8979-49B13C4E8D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7" y="1344"/>
              <a:ext cx="0" cy="9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17" name="Text Box 1042">
              <a:extLst>
                <a:ext uri="{FF2B5EF4-FFF2-40B4-BE49-F238E27FC236}">
                  <a16:creationId xmlns:a16="http://schemas.microsoft.com/office/drawing/2014/main" id="{62F4CC68-D2C6-4505-8E11-83A4FC78AC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1200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9900"/>
                </a:buClr>
                <a:buSzPct val="75000"/>
                <a:buFont typeface="Wingdings" panose="05000000000000000000" pitchFamily="2" charset="2"/>
                <a:buChar char="n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9900"/>
                </a:buClr>
                <a:buSzPct val="80000"/>
                <a:buFont typeface="Wingdings" panose="05000000000000000000" pitchFamily="2" charset="2"/>
                <a:buChar char="¨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9900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SzPct val="70000"/>
                <a:buFont typeface="Wingdings" panose="05000000000000000000" pitchFamily="2" charset="2"/>
                <a:buChar char="¨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solidFill>
                    <a:srgbClr val="FFFF00"/>
                  </a:solidFill>
                </a:rPr>
                <a:t>A</a:t>
              </a:r>
            </a:p>
          </p:txBody>
        </p:sp>
        <p:sp>
          <p:nvSpPr>
            <p:cNvPr id="123918" name="Text Box 1043">
              <a:extLst>
                <a:ext uri="{FF2B5EF4-FFF2-40B4-BE49-F238E27FC236}">
                  <a16:creationId xmlns:a16="http://schemas.microsoft.com/office/drawing/2014/main" id="{9B1926E5-30FB-47B1-B954-B07ABCA3E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1200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9900"/>
                </a:buClr>
                <a:buSzPct val="75000"/>
                <a:buFont typeface="Wingdings" panose="05000000000000000000" pitchFamily="2" charset="2"/>
                <a:buChar char="n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9900"/>
                </a:buClr>
                <a:buSzPct val="80000"/>
                <a:buFont typeface="Wingdings" panose="05000000000000000000" pitchFamily="2" charset="2"/>
                <a:buChar char="¨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9900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SzPct val="70000"/>
                <a:buFont typeface="Wingdings" panose="05000000000000000000" pitchFamily="2" charset="2"/>
                <a:buChar char="¨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solidFill>
                    <a:srgbClr val="FFFF00"/>
                  </a:solidFill>
                </a:rPr>
                <a:t>B</a:t>
              </a:r>
            </a:p>
          </p:txBody>
        </p:sp>
        <p:sp>
          <p:nvSpPr>
            <p:cNvPr id="123919" name="Text Box 1044">
              <a:extLst>
                <a:ext uri="{FF2B5EF4-FFF2-40B4-BE49-F238E27FC236}">
                  <a16:creationId xmlns:a16="http://schemas.microsoft.com/office/drawing/2014/main" id="{94C77A41-7150-4DF8-B0FC-3B550CA328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7" y="1200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9900"/>
                </a:buClr>
                <a:buSzPct val="75000"/>
                <a:buFont typeface="Wingdings" panose="05000000000000000000" pitchFamily="2" charset="2"/>
                <a:buChar char="n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9900"/>
                </a:buClr>
                <a:buSzPct val="80000"/>
                <a:buFont typeface="Wingdings" panose="05000000000000000000" pitchFamily="2" charset="2"/>
                <a:buChar char="¨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9900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SzPct val="70000"/>
                <a:buFont typeface="Wingdings" panose="05000000000000000000" pitchFamily="2" charset="2"/>
                <a:buChar char="¨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solidFill>
                    <a:srgbClr val="FFFF00"/>
                  </a:solidFill>
                </a:rPr>
                <a:t>A</a:t>
              </a:r>
            </a:p>
          </p:txBody>
        </p:sp>
        <p:sp>
          <p:nvSpPr>
            <p:cNvPr id="123920" name="Text Box 1045">
              <a:extLst>
                <a:ext uri="{FF2B5EF4-FFF2-40B4-BE49-F238E27FC236}">
                  <a16:creationId xmlns:a16="http://schemas.microsoft.com/office/drawing/2014/main" id="{0BDC6EE1-C025-41C3-9040-D1100A4A70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1200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9900"/>
                </a:buClr>
                <a:buSzPct val="75000"/>
                <a:buFont typeface="Wingdings" panose="05000000000000000000" pitchFamily="2" charset="2"/>
                <a:buChar char="n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9900"/>
                </a:buClr>
                <a:buSzPct val="80000"/>
                <a:buFont typeface="Wingdings" panose="05000000000000000000" pitchFamily="2" charset="2"/>
                <a:buChar char="¨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9900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SzPct val="70000"/>
                <a:buFont typeface="Wingdings" panose="05000000000000000000" pitchFamily="2" charset="2"/>
                <a:buChar char="¨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solidFill>
                    <a:srgbClr val="FFFF00"/>
                  </a:solidFill>
                </a:rPr>
                <a:t>B</a:t>
              </a:r>
            </a:p>
          </p:txBody>
        </p:sp>
        <p:sp>
          <p:nvSpPr>
            <p:cNvPr id="123921" name="Rectangle 1046">
              <a:extLst>
                <a:ext uri="{FF2B5EF4-FFF2-40B4-BE49-F238E27FC236}">
                  <a16:creationId xmlns:a16="http://schemas.microsoft.com/office/drawing/2014/main" id="{EB431934-E6A4-4912-953B-5CB4EE27C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880"/>
              <a:ext cx="288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9900"/>
                </a:buClr>
                <a:buSzPct val="75000"/>
                <a:buFont typeface="Wingdings" panose="05000000000000000000" pitchFamily="2" charset="2"/>
                <a:buChar char="n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9900"/>
                </a:buClr>
                <a:buSzPct val="80000"/>
                <a:buFont typeface="Wingdings" panose="05000000000000000000" pitchFamily="2" charset="2"/>
                <a:buChar char="¨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9900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SzPct val="70000"/>
                <a:buFont typeface="Wingdings" panose="05000000000000000000" pitchFamily="2" charset="2"/>
                <a:buChar char="¨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23922" name="Text Box 1047">
              <a:extLst>
                <a:ext uri="{FF2B5EF4-FFF2-40B4-BE49-F238E27FC236}">
                  <a16:creationId xmlns:a16="http://schemas.microsoft.com/office/drawing/2014/main" id="{0442F65C-B8BD-4D66-9AB3-211AE5DC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928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9900"/>
                </a:buClr>
                <a:buSzPct val="75000"/>
                <a:buFont typeface="Wingdings" panose="05000000000000000000" pitchFamily="2" charset="2"/>
                <a:buChar char="n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9900"/>
                </a:buClr>
                <a:buSzPct val="80000"/>
                <a:buFont typeface="Wingdings" panose="05000000000000000000" pitchFamily="2" charset="2"/>
                <a:buChar char="¨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9900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SzPct val="70000"/>
                <a:buFont typeface="Wingdings" panose="05000000000000000000" pitchFamily="2" charset="2"/>
                <a:buChar char="¨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23923" name="Text Box 1048">
              <a:extLst>
                <a:ext uri="{FF2B5EF4-FFF2-40B4-BE49-F238E27FC236}">
                  <a16:creationId xmlns:a16="http://schemas.microsoft.com/office/drawing/2014/main" id="{CC2B8BCA-5D24-4F46-8801-D883716881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3600"/>
              <a:ext cx="15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9900"/>
                </a:buClr>
                <a:buSzPct val="75000"/>
                <a:buFont typeface="Wingdings" panose="05000000000000000000" pitchFamily="2" charset="2"/>
                <a:buChar char="n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9900"/>
                </a:buClr>
                <a:buSzPct val="80000"/>
                <a:buFont typeface="Wingdings" panose="05000000000000000000" pitchFamily="2" charset="2"/>
                <a:buChar char="¨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9900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SzPct val="70000"/>
                <a:buFont typeface="Wingdings" panose="05000000000000000000" pitchFamily="2" charset="2"/>
                <a:buChar char="¨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solidFill>
                    <a:srgbClr val="FFFF00"/>
                  </a:solidFill>
                </a:rPr>
                <a:t>C</a:t>
              </a:r>
              <a:r>
                <a:rPr lang="zh-CN" altLang="en-US" sz="1800" b="0">
                  <a:solidFill>
                    <a:srgbClr val="FFFF00"/>
                  </a:solidFill>
                </a:rPr>
                <a:t>、</a:t>
              </a:r>
              <a:r>
                <a:rPr lang="en-US" altLang="zh-CN" sz="1800" b="0">
                  <a:solidFill>
                    <a:srgbClr val="FFFF00"/>
                  </a:solidFill>
                </a:rPr>
                <a:t>D</a:t>
              </a:r>
              <a:r>
                <a:rPr lang="zh-CN" altLang="en-US" sz="1800" b="0">
                  <a:solidFill>
                    <a:srgbClr val="FFFF00"/>
                  </a:solidFill>
                </a:rPr>
                <a:t>后台作业</a:t>
              </a:r>
            </a:p>
          </p:txBody>
        </p:sp>
        <p:sp>
          <p:nvSpPr>
            <p:cNvPr id="123924" name="Text Box 1049">
              <a:extLst>
                <a:ext uri="{FF2B5EF4-FFF2-40B4-BE49-F238E27FC236}">
                  <a16:creationId xmlns:a16="http://schemas.microsoft.com/office/drawing/2014/main" id="{A1250B23-539F-4DCB-8C4B-C58C556858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1584"/>
              <a:ext cx="12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9900"/>
                </a:buClr>
                <a:buSzPct val="75000"/>
                <a:buFont typeface="Wingdings" panose="05000000000000000000" pitchFamily="2" charset="2"/>
                <a:buChar char="n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9900"/>
                </a:buClr>
                <a:buSzPct val="80000"/>
                <a:buFont typeface="Wingdings" panose="05000000000000000000" pitchFamily="2" charset="2"/>
                <a:buChar char="¨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9900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SzPct val="70000"/>
                <a:buFont typeface="Wingdings" panose="05000000000000000000" pitchFamily="2" charset="2"/>
                <a:buChar char="¨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solidFill>
                    <a:srgbClr val="FFFF00"/>
                  </a:solidFill>
                </a:rPr>
                <a:t>A</a:t>
              </a:r>
              <a:r>
                <a:rPr lang="zh-CN" altLang="en-US" sz="1800" b="0">
                  <a:solidFill>
                    <a:srgbClr val="FFFF00"/>
                  </a:solidFill>
                </a:rPr>
                <a:t>、</a:t>
              </a:r>
              <a:r>
                <a:rPr lang="en-US" altLang="zh-CN" sz="1800" b="0">
                  <a:solidFill>
                    <a:srgbClr val="FFFF00"/>
                  </a:solidFill>
                </a:rPr>
                <a:t>B</a:t>
              </a:r>
              <a:r>
                <a:rPr lang="zh-CN" altLang="en-US" sz="1800" b="0">
                  <a:solidFill>
                    <a:srgbClr val="FFFF00"/>
                  </a:solidFill>
                </a:rPr>
                <a:t>前台作业</a:t>
              </a:r>
            </a:p>
          </p:txBody>
        </p:sp>
        <p:sp>
          <p:nvSpPr>
            <p:cNvPr id="123925" name="Line 1050">
              <a:extLst>
                <a:ext uri="{FF2B5EF4-FFF2-40B4-BE49-F238E27FC236}">
                  <a16:creationId xmlns:a16="http://schemas.microsoft.com/office/drawing/2014/main" id="{D9901E45-6908-4893-A8FF-4E8911FF23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1440"/>
              <a:ext cx="24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26" name="Line 1051">
              <a:extLst>
                <a:ext uri="{FF2B5EF4-FFF2-40B4-BE49-F238E27FC236}">
                  <a16:creationId xmlns:a16="http://schemas.microsoft.com/office/drawing/2014/main" id="{FA471340-98BC-4D9A-BDCC-9853D18610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440"/>
              <a:ext cx="24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27" name="Line 1052">
              <a:extLst>
                <a:ext uri="{FF2B5EF4-FFF2-40B4-BE49-F238E27FC236}">
                  <a16:creationId xmlns:a16="http://schemas.microsoft.com/office/drawing/2014/main" id="{128625F9-D884-46BF-A28E-4928FD80F5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1440"/>
              <a:ext cx="24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28" name="Line 1053">
              <a:extLst>
                <a:ext uri="{FF2B5EF4-FFF2-40B4-BE49-F238E27FC236}">
                  <a16:creationId xmlns:a16="http://schemas.microsoft.com/office/drawing/2014/main" id="{F4777CFE-21AB-4D1C-B0B7-EDB62A6728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440"/>
              <a:ext cx="24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29" name="Line 1054">
              <a:extLst>
                <a:ext uri="{FF2B5EF4-FFF2-40B4-BE49-F238E27FC236}">
                  <a16:creationId xmlns:a16="http://schemas.microsoft.com/office/drawing/2014/main" id="{277DB6EC-7EDA-43A5-A3C1-63117A8DB7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1440"/>
              <a:ext cx="24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30" name="Line 1055">
              <a:extLst>
                <a:ext uri="{FF2B5EF4-FFF2-40B4-BE49-F238E27FC236}">
                  <a16:creationId xmlns:a16="http://schemas.microsoft.com/office/drawing/2014/main" id="{6FE3C0ED-999C-4BF3-852C-F2E0A89580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1440"/>
              <a:ext cx="24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31" name="Text Box 1056">
              <a:extLst>
                <a:ext uri="{FF2B5EF4-FFF2-40B4-BE49-F238E27FC236}">
                  <a16:creationId xmlns:a16="http://schemas.microsoft.com/office/drawing/2014/main" id="{EDECDFD2-A343-4E0B-A175-9B5ECAF36E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1200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9900"/>
                </a:buClr>
                <a:buSzPct val="75000"/>
                <a:buFont typeface="Wingdings" panose="05000000000000000000" pitchFamily="2" charset="2"/>
                <a:buChar char="n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9900"/>
                </a:buClr>
                <a:buSzPct val="80000"/>
                <a:buFont typeface="Wingdings" panose="05000000000000000000" pitchFamily="2" charset="2"/>
                <a:buChar char="¨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9900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SzPct val="70000"/>
                <a:buFont typeface="Wingdings" panose="05000000000000000000" pitchFamily="2" charset="2"/>
                <a:buChar char="¨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solidFill>
                    <a:srgbClr val="FFFF00"/>
                  </a:solidFill>
                </a:rPr>
                <a:t>A</a:t>
              </a:r>
            </a:p>
          </p:txBody>
        </p:sp>
        <p:sp>
          <p:nvSpPr>
            <p:cNvPr id="123932" name="Text Box 1057">
              <a:extLst>
                <a:ext uri="{FF2B5EF4-FFF2-40B4-BE49-F238E27FC236}">
                  <a16:creationId xmlns:a16="http://schemas.microsoft.com/office/drawing/2014/main" id="{C955EC16-349C-410D-B241-EA68F8A5CE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1200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9900"/>
                </a:buClr>
                <a:buSzPct val="75000"/>
                <a:buFont typeface="Wingdings" panose="05000000000000000000" pitchFamily="2" charset="2"/>
                <a:buChar char="n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9900"/>
                </a:buClr>
                <a:buSzPct val="80000"/>
                <a:buFont typeface="Wingdings" panose="05000000000000000000" pitchFamily="2" charset="2"/>
                <a:buChar char="¨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9900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SzPct val="70000"/>
                <a:buFont typeface="Wingdings" panose="05000000000000000000" pitchFamily="2" charset="2"/>
                <a:buChar char="¨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solidFill>
                    <a:srgbClr val="FFFF00"/>
                  </a:solidFill>
                </a:rPr>
                <a:t>A</a:t>
              </a:r>
            </a:p>
          </p:txBody>
        </p:sp>
        <p:sp>
          <p:nvSpPr>
            <p:cNvPr id="123933" name="Text Box 1058">
              <a:extLst>
                <a:ext uri="{FF2B5EF4-FFF2-40B4-BE49-F238E27FC236}">
                  <a16:creationId xmlns:a16="http://schemas.microsoft.com/office/drawing/2014/main" id="{F775AA46-059D-4B27-9CB8-99275F31A3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1200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9900"/>
                </a:buClr>
                <a:buSzPct val="75000"/>
                <a:buFont typeface="Wingdings" panose="05000000000000000000" pitchFamily="2" charset="2"/>
                <a:buChar char="n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9900"/>
                </a:buClr>
                <a:buSzPct val="80000"/>
                <a:buFont typeface="Wingdings" panose="05000000000000000000" pitchFamily="2" charset="2"/>
                <a:buChar char="¨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9900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SzPct val="70000"/>
                <a:buFont typeface="Wingdings" panose="05000000000000000000" pitchFamily="2" charset="2"/>
                <a:buChar char="¨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solidFill>
                    <a:srgbClr val="FFFF00"/>
                  </a:solidFill>
                </a:rPr>
                <a:t>B</a:t>
              </a:r>
            </a:p>
          </p:txBody>
        </p:sp>
        <p:grpSp>
          <p:nvGrpSpPr>
            <p:cNvPr id="123934" name="Group 1059">
              <a:extLst>
                <a:ext uri="{FF2B5EF4-FFF2-40B4-BE49-F238E27FC236}">
                  <a16:creationId xmlns:a16="http://schemas.microsoft.com/office/drawing/2014/main" id="{773424F4-6091-4D31-B186-95386878F8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1824"/>
              <a:ext cx="432" cy="1584"/>
              <a:chOff x="864" y="1824"/>
              <a:chExt cx="432" cy="1584"/>
            </a:xfrm>
          </p:grpSpPr>
          <p:grpSp>
            <p:nvGrpSpPr>
              <p:cNvPr id="123971" name="Group 1060">
                <a:extLst>
                  <a:ext uri="{FF2B5EF4-FFF2-40B4-BE49-F238E27FC236}">
                    <a16:creationId xmlns:a16="http://schemas.microsoft.com/office/drawing/2014/main" id="{7BB72306-7D5E-46D9-B093-4BCDD95CD5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4" y="1824"/>
                <a:ext cx="432" cy="1584"/>
                <a:chOff x="576" y="1872"/>
                <a:chExt cx="432" cy="1584"/>
              </a:xfrm>
            </p:grpSpPr>
            <p:sp>
              <p:nvSpPr>
                <p:cNvPr id="123974" name="Rectangle 1061">
                  <a:extLst>
                    <a:ext uri="{FF2B5EF4-FFF2-40B4-BE49-F238E27FC236}">
                      <a16:creationId xmlns:a16="http://schemas.microsoft.com/office/drawing/2014/main" id="{CE01B486-EB67-4EDC-A8D1-B6B6031D3C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6" y="1872"/>
                  <a:ext cx="421" cy="158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9900"/>
                    </a:buClr>
                    <a:buSzPct val="75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9900"/>
                    </a:buClr>
                    <a:buSzPct val="80000"/>
                    <a:buFont typeface="Wingdings" panose="05000000000000000000" pitchFamily="2" charset="2"/>
                    <a:buChar char="¨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9900"/>
                    </a:buClr>
                    <a:buSzPct val="65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9900"/>
                    </a:buClr>
                    <a:buSzPct val="70000"/>
                    <a:buFont typeface="Wingdings" panose="05000000000000000000" pitchFamily="2" charset="2"/>
                    <a:buChar char="¨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 b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975" name="Rectangle 1062">
                  <a:extLst>
                    <a:ext uri="{FF2B5EF4-FFF2-40B4-BE49-F238E27FC236}">
                      <a16:creationId xmlns:a16="http://schemas.microsoft.com/office/drawing/2014/main" id="{6131AB7B-A665-49D6-BF59-0A699C7730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6" y="1872"/>
                  <a:ext cx="421" cy="384"/>
                </a:xfrm>
                <a:prstGeom prst="rect">
                  <a:avLst/>
                </a:prstGeom>
                <a:solidFill>
                  <a:srgbClr val="B45608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9900"/>
                    </a:buClr>
                    <a:buSzPct val="75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9900"/>
                    </a:buClr>
                    <a:buSzPct val="80000"/>
                    <a:buFont typeface="Wingdings" panose="05000000000000000000" pitchFamily="2" charset="2"/>
                    <a:buChar char="¨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9900"/>
                    </a:buClr>
                    <a:buSzPct val="65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9900"/>
                    </a:buClr>
                    <a:buSzPct val="70000"/>
                    <a:buFont typeface="Wingdings" panose="05000000000000000000" pitchFamily="2" charset="2"/>
                    <a:buChar char="¨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 b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976" name="Text Box 1063">
                  <a:extLst>
                    <a:ext uri="{FF2B5EF4-FFF2-40B4-BE49-F238E27FC236}">
                      <a16:creationId xmlns:a16="http://schemas.microsoft.com/office/drawing/2014/main" id="{546155E9-7862-40DD-80C7-D16702090C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72" y="1920"/>
                  <a:ext cx="336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9900"/>
                    </a:buClr>
                    <a:buSzPct val="75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9900"/>
                    </a:buClr>
                    <a:buSzPct val="80000"/>
                    <a:buFont typeface="Wingdings" panose="05000000000000000000" pitchFamily="2" charset="2"/>
                    <a:buChar char="¨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9900"/>
                    </a:buClr>
                    <a:buSzPct val="65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9900"/>
                    </a:buClr>
                    <a:buSzPct val="70000"/>
                    <a:buFont typeface="Wingdings" panose="05000000000000000000" pitchFamily="2" charset="2"/>
                    <a:buChar char="¨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/>
                    <a:t>OS</a:t>
                  </a:r>
                </a:p>
              </p:txBody>
            </p:sp>
            <p:sp>
              <p:nvSpPr>
                <p:cNvPr id="123977" name="Rectangle 1064">
                  <a:extLst>
                    <a:ext uri="{FF2B5EF4-FFF2-40B4-BE49-F238E27FC236}">
                      <a16:creationId xmlns:a16="http://schemas.microsoft.com/office/drawing/2014/main" id="{B9714728-B0CD-4C01-BAD1-416EC054E4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6" y="2304"/>
                  <a:ext cx="421" cy="33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9900"/>
                    </a:buClr>
                    <a:buSzPct val="75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9900"/>
                    </a:buClr>
                    <a:buSzPct val="80000"/>
                    <a:buFont typeface="Wingdings" panose="05000000000000000000" pitchFamily="2" charset="2"/>
                    <a:buChar char="¨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9900"/>
                    </a:buClr>
                    <a:buSzPct val="65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9900"/>
                    </a:buClr>
                    <a:buSzPct val="70000"/>
                    <a:buFont typeface="Wingdings" panose="05000000000000000000" pitchFamily="2" charset="2"/>
                    <a:buChar char="¨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 b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978" name="Text Box 1065">
                  <a:extLst>
                    <a:ext uri="{FF2B5EF4-FFF2-40B4-BE49-F238E27FC236}">
                      <a16:creationId xmlns:a16="http://schemas.microsoft.com/office/drawing/2014/main" id="{898D05F0-90DA-4444-9C4E-B08EC424FC7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72" y="2352"/>
                  <a:ext cx="223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9900"/>
                    </a:buClr>
                    <a:buSzPct val="75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9900"/>
                    </a:buClr>
                    <a:buSzPct val="80000"/>
                    <a:buFont typeface="Wingdings" panose="05000000000000000000" pitchFamily="2" charset="2"/>
                    <a:buChar char="¨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9900"/>
                    </a:buClr>
                    <a:buSzPct val="65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9900"/>
                    </a:buClr>
                    <a:buSzPct val="70000"/>
                    <a:buFont typeface="Wingdings" panose="05000000000000000000" pitchFamily="2" charset="2"/>
                    <a:buChar char="¨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b="0"/>
                    <a:t>B</a:t>
                  </a:r>
                </a:p>
              </p:txBody>
            </p:sp>
          </p:grpSp>
          <p:sp>
            <p:nvSpPr>
              <p:cNvPr id="123972" name="Rectangle 1066">
                <a:extLst>
                  <a:ext uri="{FF2B5EF4-FFF2-40B4-BE49-F238E27FC236}">
                    <a16:creationId xmlns:a16="http://schemas.microsoft.com/office/drawing/2014/main" id="{23D57877-0232-46F5-A768-32FAC1070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640"/>
                <a:ext cx="432" cy="28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973" name="Text Box 1067">
                <a:extLst>
                  <a:ext uri="{FF2B5EF4-FFF2-40B4-BE49-F238E27FC236}">
                    <a16:creationId xmlns:a16="http://schemas.microsoft.com/office/drawing/2014/main" id="{26B3D114-1D9E-46AE-8DCF-EE155093D9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0" y="2688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/>
                  <a:t>C</a:t>
                </a:r>
              </a:p>
            </p:txBody>
          </p:sp>
        </p:grpSp>
        <p:grpSp>
          <p:nvGrpSpPr>
            <p:cNvPr id="123935" name="Group 1068">
              <a:extLst>
                <a:ext uri="{FF2B5EF4-FFF2-40B4-BE49-F238E27FC236}">
                  <a16:creationId xmlns:a16="http://schemas.microsoft.com/office/drawing/2014/main" id="{8B0EC828-80B8-47D8-8A14-FCA83B1314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824"/>
              <a:ext cx="432" cy="1584"/>
              <a:chOff x="192" y="1824"/>
              <a:chExt cx="432" cy="1584"/>
            </a:xfrm>
          </p:grpSpPr>
          <p:grpSp>
            <p:nvGrpSpPr>
              <p:cNvPr id="123963" name="Group 1069">
                <a:extLst>
                  <a:ext uri="{FF2B5EF4-FFF2-40B4-BE49-F238E27FC236}">
                    <a16:creationId xmlns:a16="http://schemas.microsoft.com/office/drawing/2014/main" id="{44E7E4A9-B24E-4705-96DF-316C87E3A9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2" y="1824"/>
                <a:ext cx="421" cy="1584"/>
                <a:chOff x="107" y="1872"/>
                <a:chExt cx="421" cy="1584"/>
              </a:xfrm>
            </p:grpSpPr>
            <p:sp>
              <p:nvSpPr>
                <p:cNvPr id="123966" name="Rectangle 1070">
                  <a:extLst>
                    <a:ext uri="{FF2B5EF4-FFF2-40B4-BE49-F238E27FC236}">
                      <a16:creationId xmlns:a16="http://schemas.microsoft.com/office/drawing/2014/main" id="{ABD6FD6F-E247-44B6-A70E-0908B0AA3A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" y="1872"/>
                  <a:ext cx="421" cy="158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9900"/>
                    </a:buClr>
                    <a:buSzPct val="75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9900"/>
                    </a:buClr>
                    <a:buSzPct val="80000"/>
                    <a:buFont typeface="Wingdings" panose="05000000000000000000" pitchFamily="2" charset="2"/>
                    <a:buChar char="¨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9900"/>
                    </a:buClr>
                    <a:buSzPct val="65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9900"/>
                    </a:buClr>
                    <a:buSzPct val="70000"/>
                    <a:buFont typeface="Wingdings" panose="05000000000000000000" pitchFamily="2" charset="2"/>
                    <a:buChar char="¨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 b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967" name="Rectangle 1071">
                  <a:extLst>
                    <a:ext uri="{FF2B5EF4-FFF2-40B4-BE49-F238E27FC236}">
                      <a16:creationId xmlns:a16="http://schemas.microsoft.com/office/drawing/2014/main" id="{BB12DA10-F4C3-4C6C-B9EF-A17F44F03A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" y="1872"/>
                  <a:ext cx="421" cy="384"/>
                </a:xfrm>
                <a:prstGeom prst="rect">
                  <a:avLst/>
                </a:prstGeom>
                <a:solidFill>
                  <a:srgbClr val="B45608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9900"/>
                    </a:buClr>
                    <a:buSzPct val="75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9900"/>
                    </a:buClr>
                    <a:buSzPct val="80000"/>
                    <a:buFont typeface="Wingdings" panose="05000000000000000000" pitchFamily="2" charset="2"/>
                    <a:buChar char="¨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9900"/>
                    </a:buClr>
                    <a:buSzPct val="65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9900"/>
                    </a:buClr>
                    <a:buSzPct val="70000"/>
                    <a:buFont typeface="Wingdings" panose="05000000000000000000" pitchFamily="2" charset="2"/>
                    <a:buChar char="¨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 b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968" name="Text Box 1072">
                  <a:extLst>
                    <a:ext uri="{FF2B5EF4-FFF2-40B4-BE49-F238E27FC236}">
                      <a16:creationId xmlns:a16="http://schemas.microsoft.com/office/drawing/2014/main" id="{8B9535BB-EAEB-4302-9331-427B25C5606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2" y="1920"/>
                  <a:ext cx="336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9900"/>
                    </a:buClr>
                    <a:buSzPct val="75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9900"/>
                    </a:buClr>
                    <a:buSzPct val="80000"/>
                    <a:buFont typeface="Wingdings" panose="05000000000000000000" pitchFamily="2" charset="2"/>
                    <a:buChar char="¨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9900"/>
                    </a:buClr>
                    <a:buSzPct val="65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9900"/>
                    </a:buClr>
                    <a:buSzPct val="70000"/>
                    <a:buFont typeface="Wingdings" panose="05000000000000000000" pitchFamily="2" charset="2"/>
                    <a:buChar char="¨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/>
                    <a:t>OS</a:t>
                  </a:r>
                </a:p>
              </p:txBody>
            </p:sp>
            <p:sp>
              <p:nvSpPr>
                <p:cNvPr id="123969" name="Rectangle 1073">
                  <a:extLst>
                    <a:ext uri="{FF2B5EF4-FFF2-40B4-BE49-F238E27FC236}">
                      <a16:creationId xmlns:a16="http://schemas.microsoft.com/office/drawing/2014/main" id="{E37F3034-3902-4BF1-8E18-40778E1F13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" y="2304"/>
                  <a:ext cx="421" cy="33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9900"/>
                    </a:buClr>
                    <a:buSzPct val="75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9900"/>
                    </a:buClr>
                    <a:buSzPct val="80000"/>
                    <a:buFont typeface="Wingdings" panose="05000000000000000000" pitchFamily="2" charset="2"/>
                    <a:buChar char="¨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9900"/>
                    </a:buClr>
                    <a:buSzPct val="65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9900"/>
                    </a:buClr>
                    <a:buSzPct val="70000"/>
                    <a:buFont typeface="Wingdings" panose="05000000000000000000" pitchFamily="2" charset="2"/>
                    <a:buChar char="¨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 b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970" name="Text Box 1074">
                  <a:extLst>
                    <a:ext uri="{FF2B5EF4-FFF2-40B4-BE49-F238E27FC236}">
                      <a16:creationId xmlns:a16="http://schemas.microsoft.com/office/drawing/2014/main" id="{170092BC-F824-445B-9990-CA4CD7A657E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0" y="2352"/>
                  <a:ext cx="168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9900"/>
                    </a:buClr>
                    <a:buSzPct val="75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9900"/>
                    </a:buClr>
                    <a:buSzPct val="80000"/>
                    <a:buFont typeface="Wingdings" panose="05000000000000000000" pitchFamily="2" charset="2"/>
                    <a:buChar char="¨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9900"/>
                    </a:buClr>
                    <a:buSzPct val="65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9900"/>
                    </a:buClr>
                    <a:buSzPct val="70000"/>
                    <a:buFont typeface="Wingdings" panose="05000000000000000000" pitchFamily="2" charset="2"/>
                    <a:buChar char="¨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b="0"/>
                    <a:t>A</a:t>
                  </a:r>
                </a:p>
              </p:txBody>
            </p:sp>
          </p:grpSp>
          <p:sp>
            <p:nvSpPr>
              <p:cNvPr id="123964" name="Rectangle 1075">
                <a:extLst>
                  <a:ext uri="{FF2B5EF4-FFF2-40B4-BE49-F238E27FC236}">
                    <a16:creationId xmlns:a16="http://schemas.microsoft.com/office/drawing/2014/main" id="{BD551923-D1BD-4EB0-AA8F-0ECF7AD4BD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2640"/>
                <a:ext cx="432" cy="28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965" name="Text Box 1076">
                <a:extLst>
                  <a:ext uri="{FF2B5EF4-FFF2-40B4-BE49-F238E27FC236}">
                    <a16:creationId xmlns:a16="http://schemas.microsoft.com/office/drawing/2014/main" id="{3DDDACF0-DA23-4BF9-A376-39790448F3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2688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/>
                  <a:t>C</a:t>
                </a:r>
              </a:p>
            </p:txBody>
          </p:sp>
        </p:grpSp>
        <p:grpSp>
          <p:nvGrpSpPr>
            <p:cNvPr id="123936" name="Group 1077">
              <a:extLst>
                <a:ext uri="{FF2B5EF4-FFF2-40B4-BE49-F238E27FC236}">
                  <a16:creationId xmlns:a16="http://schemas.microsoft.com/office/drawing/2014/main" id="{47F4D514-914E-4DEC-AA15-9DAFC4F6A8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2" y="1824"/>
              <a:ext cx="432" cy="1584"/>
              <a:chOff x="192" y="1824"/>
              <a:chExt cx="432" cy="1584"/>
            </a:xfrm>
          </p:grpSpPr>
          <p:grpSp>
            <p:nvGrpSpPr>
              <p:cNvPr id="123955" name="Group 1078">
                <a:extLst>
                  <a:ext uri="{FF2B5EF4-FFF2-40B4-BE49-F238E27FC236}">
                    <a16:creationId xmlns:a16="http://schemas.microsoft.com/office/drawing/2014/main" id="{FC798B9A-09D9-470E-ABA2-B61513D9C5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2" y="1824"/>
                <a:ext cx="421" cy="1584"/>
                <a:chOff x="107" y="1872"/>
                <a:chExt cx="421" cy="1584"/>
              </a:xfrm>
            </p:grpSpPr>
            <p:sp>
              <p:nvSpPr>
                <p:cNvPr id="123958" name="Rectangle 1079">
                  <a:extLst>
                    <a:ext uri="{FF2B5EF4-FFF2-40B4-BE49-F238E27FC236}">
                      <a16:creationId xmlns:a16="http://schemas.microsoft.com/office/drawing/2014/main" id="{28DFC6CA-C4ED-4DCB-B3A8-35491818CF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" y="1872"/>
                  <a:ext cx="421" cy="158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9900"/>
                    </a:buClr>
                    <a:buSzPct val="75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9900"/>
                    </a:buClr>
                    <a:buSzPct val="80000"/>
                    <a:buFont typeface="Wingdings" panose="05000000000000000000" pitchFamily="2" charset="2"/>
                    <a:buChar char="¨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9900"/>
                    </a:buClr>
                    <a:buSzPct val="65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9900"/>
                    </a:buClr>
                    <a:buSzPct val="70000"/>
                    <a:buFont typeface="Wingdings" panose="05000000000000000000" pitchFamily="2" charset="2"/>
                    <a:buChar char="¨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 b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959" name="Rectangle 1080">
                  <a:extLst>
                    <a:ext uri="{FF2B5EF4-FFF2-40B4-BE49-F238E27FC236}">
                      <a16:creationId xmlns:a16="http://schemas.microsoft.com/office/drawing/2014/main" id="{CA4F3591-F2C1-45AE-898C-3F752EB33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" y="1872"/>
                  <a:ext cx="421" cy="384"/>
                </a:xfrm>
                <a:prstGeom prst="rect">
                  <a:avLst/>
                </a:prstGeom>
                <a:solidFill>
                  <a:srgbClr val="B45608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9900"/>
                    </a:buClr>
                    <a:buSzPct val="75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9900"/>
                    </a:buClr>
                    <a:buSzPct val="80000"/>
                    <a:buFont typeface="Wingdings" panose="05000000000000000000" pitchFamily="2" charset="2"/>
                    <a:buChar char="¨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9900"/>
                    </a:buClr>
                    <a:buSzPct val="65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9900"/>
                    </a:buClr>
                    <a:buSzPct val="70000"/>
                    <a:buFont typeface="Wingdings" panose="05000000000000000000" pitchFamily="2" charset="2"/>
                    <a:buChar char="¨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 b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960" name="Text Box 1081">
                  <a:extLst>
                    <a:ext uri="{FF2B5EF4-FFF2-40B4-BE49-F238E27FC236}">
                      <a16:creationId xmlns:a16="http://schemas.microsoft.com/office/drawing/2014/main" id="{6D72A5BE-681A-4FC5-B066-D3B81723898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2" y="1920"/>
                  <a:ext cx="336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9900"/>
                    </a:buClr>
                    <a:buSzPct val="75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9900"/>
                    </a:buClr>
                    <a:buSzPct val="80000"/>
                    <a:buFont typeface="Wingdings" panose="05000000000000000000" pitchFamily="2" charset="2"/>
                    <a:buChar char="¨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9900"/>
                    </a:buClr>
                    <a:buSzPct val="65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9900"/>
                    </a:buClr>
                    <a:buSzPct val="70000"/>
                    <a:buFont typeface="Wingdings" panose="05000000000000000000" pitchFamily="2" charset="2"/>
                    <a:buChar char="¨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/>
                    <a:t>OS</a:t>
                  </a:r>
                </a:p>
              </p:txBody>
            </p:sp>
            <p:sp>
              <p:nvSpPr>
                <p:cNvPr id="123961" name="Rectangle 1082">
                  <a:extLst>
                    <a:ext uri="{FF2B5EF4-FFF2-40B4-BE49-F238E27FC236}">
                      <a16:creationId xmlns:a16="http://schemas.microsoft.com/office/drawing/2014/main" id="{F54A49CF-CC5F-47F0-89CA-8CBEC10610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" y="2304"/>
                  <a:ext cx="421" cy="33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9900"/>
                    </a:buClr>
                    <a:buSzPct val="75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9900"/>
                    </a:buClr>
                    <a:buSzPct val="80000"/>
                    <a:buFont typeface="Wingdings" panose="05000000000000000000" pitchFamily="2" charset="2"/>
                    <a:buChar char="¨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9900"/>
                    </a:buClr>
                    <a:buSzPct val="65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9900"/>
                    </a:buClr>
                    <a:buSzPct val="70000"/>
                    <a:buFont typeface="Wingdings" panose="05000000000000000000" pitchFamily="2" charset="2"/>
                    <a:buChar char="¨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 b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962" name="Text Box 1083">
                  <a:extLst>
                    <a:ext uri="{FF2B5EF4-FFF2-40B4-BE49-F238E27FC236}">
                      <a16:creationId xmlns:a16="http://schemas.microsoft.com/office/drawing/2014/main" id="{45CAB7B8-F75B-46DB-ACC7-56FD09C5FB1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0" y="2352"/>
                  <a:ext cx="168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9900"/>
                    </a:buClr>
                    <a:buSzPct val="75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9900"/>
                    </a:buClr>
                    <a:buSzPct val="80000"/>
                    <a:buFont typeface="Wingdings" panose="05000000000000000000" pitchFamily="2" charset="2"/>
                    <a:buChar char="¨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9900"/>
                    </a:buClr>
                    <a:buSzPct val="65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9900"/>
                    </a:buClr>
                    <a:buSzPct val="70000"/>
                    <a:buFont typeface="Wingdings" panose="05000000000000000000" pitchFamily="2" charset="2"/>
                    <a:buChar char="¨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b="0"/>
                    <a:t>A</a:t>
                  </a:r>
                </a:p>
              </p:txBody>
            </p:sp>
          </p:grpSp>
          <p:sp>
            <p:nvSpPr>
              <p:cNvPr id="123956" name="Rectangle 1084">
                <a:extLst>
                  <a:ext uri="{FF2B5EF4-FFF2-40B4-BE49-F238E27FC236}">
                    <a16:creationId xmlns:a16="http://schemas.microsoft.com/office/drawing/2014/main" id="{BFF5D097-B285-47E4-8CC1-9C23A1AE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2640"/>
                <a:ext cx="432" cy="28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957" name="Text Box 1085">
                <a:extLst>
                  <a:ext uri="{FF2B5EF4-FFF2-40B4-BE49-F238E27FC236}">
                    <a16:creationId xmlns:a16="http://schemas.microsoft.com/office/drawing/2014/main" id="{975F38AD-BFF1-4049-80D4-F87790C388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2688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/>
                  <a:t>C</a:t>
                </a:r>
              </a:p>
            </p:txBody>
          </p:sp>
        </p:grpSp>
        <p:grpSp>
          <p:nvGrpSpPr>
            <p:cNvPr id="123937" name="Group 1086">
              <a:extLst>
                <a:ext uri="{FF2B5EF4-FFF2-40B4-BE49-F238E27FC236}">
                  <a16:creationId xmlns:a16="http://schemas.microsoft.com/office/drawing/2014/main" id="{DE0CA1F3-8DF5-4478-827F-725A0D05A7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4" y="1824"/>
              <a:ext cx="432" cy="1584"/>
              <a:chOff x="2304" y="1824"/>
              <a:chExt cx="432" cy="1584"/>
            </a:xfrm>
          </p:grpSpPr>
          <p:grpSp>
            <p:nvGrpSpPr>
              <p:cNvPr id="123947" name="Group 1087">
                <a:extLst>
                  <a:ext uri="{FF2B5EF4-FFF2-40B4-BE49-F238E27FC236}">
                    <a16:creationId xmlns:a16="http://schemas.microsoft.com/office/drawing/2014/main" id="{6C8720F7-0C41-4879-A180-7C4DA0F206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4" y="1824"/>
                <a:ext cx="421" cy="1584"/>
                <a:chOff x="2197" y="1872"/>
                <a:chExt cx="421" cy="1584"/>
              </a:xfrm>
            </p:grpSpPr>
            <p:sp>
              <p:nvSpPr>
                <p:cNvPr id="123950" name="Rectangle 1088">
                  <a:extLst>
                    <a:ext uri="{FF2B5EF4-FFF2-40B4-BE49-F238E27FC236}">
                      <a16:creationId xmlns:a16="http://schemas.microsoft.com/office/drawing/2014/main" id="{96A8F9F7-3390-4924-8F26-177E3812FA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1872"/>
                  <a:ext cx="421" cy="158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9900"/>
                    </a:buClr>
                    <a:buSzPct val="75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9900"/>
                    </a:buClr>
                    <a:buSzPct val="80000"/>
                    <a:buFont typeface="Wingdings" panose="05000000000000000000" pitchFamily="2" charset="2"/>
                    <a:buChar char="¨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9900"/>
                    </a:buClr>
                    <a:buSzPct val="65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9900"/>
                    </a:buClr>
                    <a:buSzPct val="70000"/>
                    <a:buFont typeface="Wingdings" panose="05000000000000000000" pitchFamily="2" charset="2"/>
                    <a:buChar char="¨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 b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951" name="Rectangle 1089">
                  <a:extLst>
                    <a:ext uri="{FF2B5EF4-FFF2-40B4-BE49-F238E27FC236}">
                      <a16:creationId xmlns:a16="http://schemas.microsoft.com/office/drawing/2014/main" id="{8B224E5F-8338-4C58-9B36-F5D9241F7C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1872"/>
                  <a:ext cx="421" cy="384"/>
                </a:xfrm>
                <a:prstGeom prst="rect">
                  <a:avLst/>
                </a:prstGeom>
                <a:solidFill>
                  <a:srgbClr val="B45608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9900"/>
                    </a:buClr>
                    <a:buSzPct val="75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9900"/>
                    </a:buClr>
                    <a:buSzPct val="80000"/>
                    <a:buFont typeface="Wingdings" panose="05000000000000000000" pitchFamily="2" charset="2"/>
                    <a:buChar char="¨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9900"/>
                    </a:buClr>
                    <a:buSzPct val="65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9900"/>
                    </a:buClr>
                    <a:buSzPct val="70000"/>
                    <a:buFont typeface="Wingdings" panose="05000000000000000000" pitchFamily="2" charset="2"/>
                    <a:buChar char="¨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 b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952" name="Text Box 1090">
                  <a:extLst>
                    <a:ext uri="{FF2B5EF4-FFF2-40B4-BE49-F238E27FC236}">
                      <a16:creationId xmlns:a16="http://schemas.microsoft.com/office/drawing/2014/main" id="{DD6AF3EB-0787-4812-A505-00580724B01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82" y="1920"/>
                  <a:ext cx="336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9900"/>
                    </a:buClr>
                    <a:buSzPct val="75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9900"/>
                    </a:buClr>
                    <a:buSzPct val="80000"/>
                    <a:buFont typeface="Wingdings" panose="05000000000000000000" pitchFamily="2" charset="2"/>
                    <a:buChar char="¨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9900"/>
                    </a:buClr>
                    <a:buSzPct val="65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9900"/>
                    </a:buClr>
                    <a:buSzPct val="70000"/>
                    <a:buFont typeface="Wingdings" panose="05000000000000000000" pitchFamily="2" charset="2"/>
                    <a:buChar char="¨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/>
                    <a:t>OS</a:t>
                  </a:r>
                </a:p>
              </p:txBody>
            </p:sp>
            <p:sp>
              <p:nvSpPr>
                <p:cNvPr id="123953" name="Rectangle 1091">
                  <a:extLst>
                    <a:ext uri="{FF2B5EF4-FFF2-40B4-BE49-F238E27FC236}">
                      <a16:creationId xmlns:a16="http://schemas.microsoft.com/office/drawing/2014/main" id="{13C46CD6-D8E0-4F81-B0EC-B0FDD6FD57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304"/>
                  <a:ext cx="421" cy="33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9900"/>
                    </a:buClr>
                    <a:buSzPct val="75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9900"/>
                    </a:buClr>
                    <a:buSzPct val="80000"/>
                    <a:buFont typeface="Wingdings" panose="05000000000000000000" pitchFamily="2" charset="2"/>
                    <a:buChar char="¨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9900"/>
                    </a:buClr>
                    <a:buSzPct val="65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9900"/>
                    </a:buClr>
                    <a:buSzPct val="70000"/>
                    <a:buFont typeface="Wingdings" panose="05000000000000000000" pitchFamily="2" charset="2"/>
                    <a:buChar char="¨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 b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954" name="Text Box 1092">
                  <a:extLst>
                    <a:ext uri="{FF2B5EF4-FFF2-40B4-BE49-F238E27FC236}">
                      <a16:creationId xmlns:a16="http://schemas.microsoft.com/office/drawing/2014/main" id="{CAFC390D-54CD-4604-9624-71CBA21EEC2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10" y="2352"/>
                  <a:ext cx="271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9900"/>
                    </a:buClr>
                    <a:buSzPct val="75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9900"/>
                    </a:buClr>
                    <a:buSzPct val="80000"/>
                    <a:buFont typeface="Wingdings" panose="05000000000000000000" pitchFamily="2" charset="2"/>
                    <a:buChar char="¨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9900"/>
                    </a:buClr>
                    <a:buSzPct val="65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9900"/>
                    </a:buClr>
                    <a:buSzPct val="70000"/>
                    <a:buFont typeface="Wingdings" panose="05000000000000000000" pitchFamily="2" charset="2"/>
                    <a:buChar char="¨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b="0"/>
                    <a:t>B</a:t>
                  </a:r>
                </a:p>
              </p:txBody>
            </p:sp>
          </p:grpSp>
          <p:sp>
            <p:nvSpPr>
              <p:cNvPr id="123948" name="Rectangle 1093">
                <a:extLst>
                  <a:ext uri="{FF2B5EF4-FFF2-40B4-BE49-F238E27FC236}">
                    <a16:creationId xmlns:a16="http://schemas.microsoft.com/office/drawing/2014/main" id="{A2C2BCAB-411E-404D-9E12-ABCC69E6F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640"/>
                <a:ext cx="432" cy="28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949" name="Text Box 1094">
                <a:extLst>
                  <a:ext uri="{FF2B5EF4-FFF2-40B4-BE49-F238E27FC236}">
                    <a16:creationId xmlns:a16="http://schemas.microsoft.com/office/drawing/2014/main" id="{64E3F0E5-E2DD-4B5F-A97F-ADE723270E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0" y="2640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/>
                  <a:t>D</a:t>
                </a:r>
              </a:p>
            </p:txBody>
          </p:sp>
        </p:grpSp>
        <p:grpSp>
          <p:nvGrpSpPr>
            <p:cNvPr id="123938" name="Group 1095">
              <a:extLst>
                <a:ext uri="{FF2B5EF4-FFF2-40B4-BE49-F238E27FC236}">
                  <a16:creationId xmlns:a16="http://schemas.microsoft.com/office/drawing/2014/main" id="{EF289CBE-3DB6-4795-932C-F844F3452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6" y="1824"/>
              <a:ext cx="432" cy="1584"/>
              <a:chOff x="192" y="1824"/>
              <a:chExt cx="432" cy="1584"/>
            </a:xfrm>
          </p:grpSpPr>
          <p:grpSp>
            <p:nvGrpSpPr>
              <p:cNvPr id="123939" name="Group 1096">
                <a:extLst>
                  <a:ext uri="{FF2B5EF4-FFF2-40B4-BE49-F238E27FC236}">
                    <a16:creationId xmlns:a16="http://schemas.microsoft.com/office/drawing/2014/main" id="{5CC09C31-7036-4652-BD8B-BA16290E52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2" y="1824"/>
                <a:ext cx="421" cy="1584"/>
                <a:chOff x="107" y="1872"/>
                <a:chExt cx="421" cy="1584"/>
              </a:xfrm>
            </p:grpSpPr>
            <p:sp>
              <p:nvSpPr>
                <p:cNvPr id="123942" name="Rectangle 1097">
                  <a:extLst>
                    <a:ext uri="{FF2B5EF4-FFF2-40B4-BE49-F238E27FC236}">
                      <a16:creationId xmlns:a16="http://schemas.microsoft.com/office/drawing/2014/main" id="{AC0498F8-729A-4355-ADC6-E5BC3BC876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" y="1872"/>
                  <a:ext cx="421" cy="158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9900"/>
                    </a:buClr>
                    <a:buSzPct val="75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9900"/>
                    </a:buClr>
                    <a:buSzPct val="80000"/>
                    <a:buFont typeface="Wingdings" panose="05000000000000000000" pitchFamily="2" charset="2"/>
                    <a:buChar char="¨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9900"/>
                    </a:buClr>
                    <a:buSzPct val="65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9900"/>
                    </a:buClr>
                    <a:buSzPct val="70000"/>
                    <a:buFont typeface="Wingdings" panose="05000000000000000000" pitchFamily="2" charset="2"/>
                    <a:buChar char="¨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 b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943" name="Rectangle 1098">
                  <a:extLst>
                    <a:ext uri="{FF2B5EF4-FFF2-40B4-BE49-F238E27FC236}">
                      <a16:creationId xmlns:a16="http://schemas.microsoft.com/office/drawing/2014/main" id="{BFC6737B-455D-418D-AD0E-B5BA66013C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" y="1872"/>
                  <a:ext cx="421" cy="384"/>
                </a:xfrm>
                <a:prstGeom prst="rect">
                  <a:avLst/>
                </a:prstGeom>
                <a:solidFill>
                  <a:srgbClr val="B45608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9900"/>
                    </a:buClr>
                    <a:buSzPct val="75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9900"/>
                    </a:buClr>
                    <a:buSzPct val="80000"/>
                    <a:buFont typeface="Wingdings" panose="05000000000000000000" pitchFamily="2" charset="2"/>
                    <a:buChar char="¨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9900"/>
                    </a:buClr>
                    <a:buSzPct val="65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9900"/>
                    </a:buClr>
                    <a:buSzPct val="70000"/>
                    <a:buFont typeface="Wingdings" panose="05000000000000000000" pitchFamily="2" charset="2"/>
                    <a:buChar char="¨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 b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944" name="Text Box 1099">
                  <a:extLst>
                    <a:ext uri="{FF2B5EF4-FFF2-40B4-BE49-F238E27FC236}">
                      <a16:creationId xmlns:a16="http://schemas.microsoft.com/office/drawing/2014/main" id="{5C289007-70F0-49C5-B066-19FACB2384A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2" y="1920"/>
                  <a:ext cx="336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9900"/>
                    </a:buClr>
                    <a:buSzPct val="75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9900"/>
                    </a:buClr>
                    <a:buSzPct val="80000"/>
                    <a:buFont typeface="Wingdings" panose="05000000000000000000" pitchFamily="2" charset="2"/>
                    <a:buChar char="¨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9900"/>
                    </a:buClr>
                    <a:buSzPct val="65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9900"/>
                    </a:buClr>
                    <a:buSzPct val="70000"/>
                    <a:buFont typeface="Wingdings" panose="05000000000000000000" pitchFamily="2" charset="2"/>
                    <a:buChar char="¨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/>
                    <a:t>OS</a:t>
                  </a:r>
                </a:p>
              </p:txBody>
            </p:sp>
            <p:sp>
              <p:nvSpPr>
                <p:cNvPr id="123945" name="Rectangle 1100">
                  <a:extLst>
                    <a:ext uri="{FF2B5EF4-FFF2-40B4-BE49-F238E27FC236}">
                      <a16:creationId xmlns:a16="http://schemas.microsoft.com/office/drawing/2014/main" id="{8D6B4E6D-EA9D-4CD4-A6A9-338DB203AB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" y="2304"/>
                  <a:ext cx="421" cy="33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9900"/>
                    </a:buClr>
                    <a:buSzPct val="75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9900"/>
                    </a:buClr>
                    <a:buSzPct val="80000"/>
                    <a:buFont typeface="Wingdings" panose="05000000000000000000" pitchFamily="2" charset="2"/>
                    <a:buChar char="¨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9900"/>
                    </a:buClr>
                    <a:buSzPct val="65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9900"/>
                    </a:buClr>
                    <a:buSzPct val="70000"/>
                    <a:buFont typeface="Wingdings" panose="05000000000000000000" pitchFamily="2" charset="2"/>
                    <a:buChar char="¨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 b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946" name="Text Box 1101">
                  <a:extLst>
                    <a:ext uri="{FF2B5EF4-FFF2-40B4-BE49-F238E27FC236}">
                      <a16:creationId xmlns:a16="http://schemas.microsoft.com/office/drawing/2014/main" id="{527904A2-F834-4DA4-9BE6-F4CA508E4D6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0" y="2352"/>
                  <a:ext cx="168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9900"/>
                    </a:buClr>
                    <a:buSzPct val="75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9900"/>
                    </a:buClr>
                    <a:buSzPct val="80000"/>
                    <a:buFont typeface="Wingdings" panose="05000000000000000000" pitchFamily="2" charset="2"/>
                    <a:buChar char="¨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9900"/>
                    </a:buClr>
                    <a:buSzPct val="65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9900"/>
                    </a:buClr>
                    <a:buSzPct val="70000"/>
                    <a:buFont typeface="Wingdings" panose="05000000000000000000" pitchFamily="2" charset="2"/>
                    <a:buChar char="¨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b="0"/>
                    <a:t>A</a:t>
                  </a:r>
                </a:p>
              </p:txBody>
            </p:sp>
          </p:grpSp>
          <p:sp>
            <p:nvSpPr>
              <p:cNvPr id="123940" name="Rectangle 1102">
                <a:extLst>
                  <a:ext uri="{FF2B5EF4-FFF2-40B4-BE49-F238E27FC236}">
                    <a16:creationId xmlns:a16="http://schemas.microsoft.com/office/drawing/2014/main" id="{F0A348EA-E3AF-456F-9DBC-BED1FE69A6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2640"/>
                <a:ext cx="432" cy="28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941" name="Text Box 1103">
                <a:extLst>
                  <a:ext uri="{FF2B5EF4-FFF2-40B4-BE49-F238E27FC236}">
                    <a16:creationId xmlns:a16="http://schemas.microsoft.com/office/drawing/2014/main" id="{DA83E9C9-D284-46B9-85DA-8D84D1FAC8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2688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/>
                  <a:t>D</a:t>
                </a:r>
              </a:p>
            </p:txBody>
          </p:sp>
        </p:grp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>
            <a:extLst>
              <a:ext uri="{FF2B5EF4-FFF2-40B4-BE49-F238E27FC236}">
                <a16:creationId xmlns:a16="http://schemas.microsoft.com/office/drawing/2014/main" id="{7ABEF471-13BC-4F8F-BB52-808CEF9F6519}"/>
              </a:ext>
            </a:extLst>
          </p:cNvPr>
          <p:cNvSpPr/>
          <p:nvPr/>
        </p:nvSpPr>
        <p:spPr>
          <a:xfrm>
            <a:off x="0" y="1531345"/>
            <a:ext cx="9144000" cy="43736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954" name="Rectangle 1026">
            <a:extLst>
              <a:ext uri="{FF2B5EF4-FFF2-40B4-BE49-F238E27FC236}">
                <a16:creationId xmlns:a16="http://schemas.microsoft.com/office/drawing/2014/main" id="{D07B8690-3970-4C4A-952B-7B0ADE7E63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7793038" cy="808038"/>
          </a:xfrm>
        </p:spPr>
        <p:txBody>
          <a:bodyPr/>
          <a:lstStyle/>
          <a:p>
            <a:r>
              <a:rPr lang="zh-CN" altLang="en-US"/>
              <a:t>多道分时系统</a:t>
            </a:r>
          </a:p>
        </p:txBody>
      </p:sp>
      <p:grpSp>
        <p:nvGrpSpPr>
          <p:cNvPr id="125955" name="Group 1027">
            <a:extLst>
              <a:ext uri="{FF2B5EF4-FFF2-40B4-BE49-F238E27FC236}">
                <a16:creationId xmlns:a16="http://schemas.microsoft.com/office/drawing/2014/main" id="{4F10EF0D-4F3F-41AC-8B01-991ABA9D75A3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1905000"/>
            <a:ext cx="8615363" cy="3733800"/>
            <a:chOff x="144" y="1200"/>
            <a:chExt cx="5427" cy="2352"/>
          </a:xfrm>
        </p:grpSpPr>
        <p:sp>
          <p:nvSpPr>
            <p:cNvPr id="125956" name="Oval 1028">
              <a:extLst>
                <a:ext uri="{FF2B5EF4-FFF2-40B4-BE49-F238E27FC236}">
                  <a16:creationId xmlns:a16="http://schemas.microsoft.com/office/drawing/2014/main" id="{621CA42B-7D9B-4133-A0D9-6D445AED0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920"/>
              <a:ext cx="1584" cy="163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9900"/>
                </a:buClr>
                <a:buSzPct val="75000"/>
                <a:buFont typeface="Wingdings" panose="05000000000000000000" pitchFamily="2" charset="2"/>
                <a:buChar char="n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9900"/>
                </a:buClr>
                <a:buSzPct val="80000"/>
                <a:buFont typeface="Wingdings" panose="05000000000000000000" pitchFamily="2" charset="2"/>
                <a:buChar char="¨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9900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SzPct val="70000"/>
                <a:buFont typeface="Wingdings" panose="05000000000000000000" pitchFamily="2" charset="2"/>
                <a:buChar char="¨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solidFill>
                  <a:schemeClr val="tx1"/>
                </a:solidFill>
              </a:endParaRPr>
            </a:p>
          </p:txBody>
        </p:sp>
        <p:grpSp>
          <p:nvGrpSpPr>
            <p:cNvPr id="125957" name="Group 1029">
              <a:extLst>
                <a:ext uri="{FF2B5EF4-FFF2-40B4-BE49-F238E27FC236}">
                  <a16:creationId xmlns:a16="http://schemas.microsoft.com/office/drawing/2014/main" id="{A2DEBC28-53C9-468C-BC35-9C92186162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4" y="2160"/>
              <a:ext cx="960" cy="1104"/>
              <a:chOff x="2928" y="2208"/>
              <a:chExt cx="960" cy="1104"/>
            </a:xfrm>
          </p:grpSpPr>
          <p:sp>
            <p:nvSpPr>
              <p:cNvPr id="126037" name="Rectangle 1030">
                <a:extLst>
                  <a:ext uri="{FF2B5EF4-FFF2-40B4-BE49-F238E27FC236}">
                    <a16:creationId xmlns:a16="http://schemas.microsoft.com/office/drawing/2014/main" id="{5EA8A95F-BAE4-42EF-97B7-A933F17BB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2208"/>
                <a:ext cx="336" cy="4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038" name="Rectangle 1031">
                <a:extLst>
                  <a:ext uri="{FF2B5EF4-FFF2-40B4-BE49-F238E27FC236}">
                    <a16:creationId xmlns:a16="http://schemas.microsoft.com/office/drawing/2014/main" id="{E0F55EFD-BDA2-498F-A9C7-DD9DDE6F6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208"/>
                <a:ext cx="336" cy="4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039" name="Rectangle 1032">
                <a:extLst>
                  <a:ext uri="{FF2B5EF4-FFF2-40B4-BE49-F238E27FC236}">
                    <a16:creationId xmlns:a16="http://schemas.microsoft.com/office/drawing/2014/main" id="{ECA3266E-74EB-433C-A825-73B45559E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2928"/>
                <a:ext cx="336" cy="3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b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126040" name="Text Box 1033">
                <a:extLst>
                  <a:ext uri="{FF2B5EF4-FFF2-40B4-BE49-F238E27FC236}">
                    <a16:creationId xmlns:a16="http://schemas.microsoft.com/office/drawing/2014/main" id="{A5F820DE-0386-4622-9096-FE2B893F04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225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126041" name="Text Box 1034">
                <a:extLst>
                  <a:ext uri="{FF2B5EF4-FFF2-40B4-BE49-F238E27FC236}">
                    <a16:creationId xmlns:a16="http://schemas.microsoft.com/office/drawing/2014/main" id="{5A623197-AC95-4057-AAFB-C220EC0299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0" y="225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>
                    <a:solidFill>
                      <a:schemeClr val="tx1"/>
                    </a:solidFill>
                  </a:rPr>
                  <a:t>B</a:t>
                </a:r>
              </a:p>
            </p:txBody>
          </p:sp>
        </p:grpSp>
        <p:grpSp>
          <p:nvGrpSpPr>
            <p:cNvPr id="125958" name="Group 1035">
              <a:extLst>
                <a:ext uri="{FF2B5EF4-FFF2-40B4-BE49-F238E27FC236}">
                  <a16:creationId xmlns:a16="http://schemas.microsoft.com/office/drawing/2014/main" id="{23EF6DFE-FB69-4598-B232-18845D63D7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" y="1872"/>
              <a:ext cx="421" cy="1584"/>
              <a:chOff x="107" y="1872"/>
              <a:chExt cx="421" cy="1584"/>
            </a:xfrm>
          </p:grpSpPr>
          <p:sp>
            <p:nvSpPr>
              <p:cNvPr id="126032" name="Rectangle 1036">
                <a:extLst>
                  <a:ext uri="{FF2B5EF4-FFF2-40B4-BE49-F238E27FC236}">
                    <a16:creationId xmlns:a16="http://schemas.microsoft.com/office/drawing/2014/main" id="{102161B1-26BD-4DC6-A234-AE66E9AEE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" y="1872"/>
                <a:ext cx="421" cy="15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033" name="Rectangle 1037">
                <a:extLst>
                  <a:ext uri="{FF2B5EF4-FFF2-40B4-BE49-F238E27FC236}">
                    <a16:creationId xmlns:a16="http://schemas.microsoft.com/office/drawing/2014/main" id="{5B9102E7-6E66-4F8E-B1B3-41998E734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" y="1872"/>
                <a:ext cx="421" cy="384"/>
              </a:xfrm>
              <a:prstGeom prst="rect">
                <a:avLst/>
              </a:prstGeom>
              <a:solidFill>
                <a:srgbClr val="B4560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034" name="Text Box 1038">
                <a:extLst>
                  <a:ext uri="{FF2B5EF4-FFF2-40B4-BE49-F238E27FC236}">
                    <a16:creationId xmlns:a16="http://schemas.microsoft.com/office/drawing/2014/main" id="{BF02E314-3B23-4822-A62C-C113FA6CF5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" y="1920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OS</a:t>
                </a:r>
              </a:p>
            </p:txBody>
          </p:sp>
          <p:sp>
            <p:nvSpPr>
              <p:cNvPr id="126035" name="Rectangle 1039">
                <a:extLst>
                  <a:ext uri="{FF2B5EF4-FFF2-40B4-BE49-F238E27FC236}">
                    <a16:creationId xmlns:a16="http://schemas.microsoft.com/office/drawing/2014/main" id="{06D53E0C-58A4-4060-BA7C-B954503432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" y="2304"/>
                <a:ext cx="421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036" name="Text Box 1040">
                <a:extLst>
                  <a:ext uri="{FF2B5EF4-FFF2-40B4-BE49-F238E27FC236}">
                    <a16:creationId xmlns:a16="http://schemas.microsoft.com/office/drawing/2014/main" id="{19268D60-5697-4D52-A3A8-29BF409817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" y="2352"/>
                <a:ext cx="1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/>
                  <a:t>A</a:t>
                </a:r>
              </a:p>
            </p:txBody>
          </p:sp>
        </p:grpSp>
        <p:grpSp>
          <p:nvGrpSpPr>
            <p:cNvPr id="125959" name="Group 1041">
              <a:extLst>
                <a:ext uri="{FF2B5EF4-FFF2-40B4-BE49-F238E27FC236}">
                  <a16:creationId xmlns:a16="http://schemas.microsoft.com/office/drawing/2014/main" id="{41A707AB-AD24-4CA3-99DC-4E056E170F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" y="1200"/>
              <a:ext cx="5427" cy="240"/>
              <a:chOff x="144" y="1200"/>
              <a:chExt cx="5427" cy="240"/>
            </a:xfrm>
          </p:grpSpPr>
          <p:grpSp>
            <p:nvGrpSpPr>
              <p:cNvPr id="126009" name="Group 1042">
                <a:extLst>
                  <a:ext uri="{FF2B5EF4-FFF2-40B4-BE49-F238E27FC236}">
                    <a16:creationId xmlns:a16="http://schemas.microsoft.com/office/drawing/2014/main" id="{4A1C1F52-AFCD-4379-A7D5-3CA75F03EB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" y="1200"/>
                <a:ext cx="5427" cy="240"/>
                <a:chOff x="624" y="1200"/>
                <a:chExt cx="4656" cy="240"/>
              </a:xfrm>
            </p:grpSpPr>
            <p:sp>
              <p:nvSpPr>
                <p:cNvPr id="126019" name="Line 1043">
                  <a:extLst>
                    <a:ext uri="{FF2B5EF4-FFF2-40B4-BE49-F238E27FC236}">
                      <a16:creationId xmlns:a16="http://schemas.microsoft.com/office/drawing/2014/main" id="{56C4E629-A556-4D68-A94A-997F4FFF45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4" y="1440"/>
                  <a:ext cx="4656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 type="diamond" w="med" len="med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020" name="Line 1044">
                  <a:extLst>
                    <a:ext uri="{FF2B5EF4-FFF2-40B4-BE49-F238E27FC236}">
                      <a16:creationId xmlns:a16="http://schemas.microsoft.com/office/drawing/2014/main" id="{55952F40-4887-444C-84ED-0A4B946472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56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021" name="Line 1045">
                  <a:extLst>
                    <a:ext uri="{FF2B5EF4-FFF2-40B4-BE49-F238E27FC236}">
                      <a16:creationId xmlns:a16="http://schemas.microsoft.com/office/drawing/2014/main" id="{65BBA596-C018-40FE-99E2-5AFFE3F2EF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36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022" name="Line 1046">
                  <a:extLst>
                    <a:ext uri="{FF2B5EF4-FFF2-40B4-BE49-F238E27FC236}">
                      <a16:creationId xmlns:a16="http://schemas.microsoft.com/office/drawing/2014/main" id="{2E52FDFD-3497-4643-8A19-AE11410560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68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023" name="Line 1047">
                  <a:extLst>
                    <a:ext uri="{FF2B5EF4-FFF2-40B4-BE49-F238E27FC236}">
                      <a16:creationId xmlns:a16="http://schemas.microsoft.com/office/drawing/2014/main" id="{6E0DE7D2-83C9-47F9-A2E3-8E75473E33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024" name="Line 1048">
                  <a:extLst>
                    <a:ext uri="{FF2B5EF4-FFF2-40B4-BE49-F238E27FC236}">
                      <a16:creationId xmlns:a16="http://schemas.microsoft.com/office/drawing/2014/main" id="{C19E8AAD-BCC4-4823-9A19-B04E969D54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32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025" name="Line 1049">
                  <a:extLst>
                    <a:ext uri="{FF2B5EF4-FFF2-40B4-BE49-F238E27FC236}">
                      <a16:creationId xmlns:a16="http://schemas.microsoft.com/office/drawing/2014/main" id="{A49AFDCD-A171-4A26-B303-DD904DDA82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6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026" name="Line 1050">
                  <a:extLst>
                    <a:ext uri="{FF2B5EF4-FFF2-40B4-BE49-F238E27FC236}">
                      <a16:creationId xmlns:a16="http://schemas.microsoft.com/office/drawing/2014/main" id="{23120DC2-FD0D-4566-B09D-DDE96AFE56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0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027" name="Line 1051">
                  <a:extLst>
                    <a:ext uri="{FF2B5EF4-FFF2-40B4-BE49-F238E27FC236}">
                      <a16:creationId xmlns:a16="http://schemas.microsoft.com/office/drawing/2014/main" id="{4CB0EB68-4A76-40A8-AD23-770E33466F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2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028" name="Line 1052">
                  <a:extLst>
                    <a:ext uri="{FF2B5EF4-FFF2-40B4-BE49-F238E27FC236}">
                      <a16:creationId xmlns:a16="http://schemas.microsoft.com/office/drawing/2014/main" id="{83D5A3D7-DA49-41E1-BBD1-3C33BD31CF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16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029" name="Line 1053">
                  <a:extLst>
                    <a:ext uri="{FF2B5EF4-FFF2-40B4-BE49-F238E27FC236}">
                      <a16:creationId xmlns:a16="http://schemas.microsoft.com/office/drawing/2014/main" id="{C6B95232-E8D9-4F92-BECF-B8D35F24DD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00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030" name="Text Box 1054">
                  <a:extLst>
                    <a:ext uri="{FF2B5EF4-FFF2-40B4-BE49-F238E27FC236}">
                      <a16:creationId xmlns:a16="http://schemas.microsoft.com/office/drawing/2014/main" id="{239EBC0E-E48A-45AD-BB69-DF157C7B90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0" y="1200"/>
                  <a:ext cx="288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9900"/>
                    </a:buClr>
                    <a:buSzPct val="75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9900"/>
                    </a:buClr>
                    <a:buSzPct val="80000"/>
                    <a:buFont typeface="Wingdings" panose="05000000000000000000" pitchFamily="2" charset="2"/>
                    <a:buChar char="¨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9900"/>
                    </a:buClr>
                    <a:buSzPct val="65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9900"/>
                    </a:buClr>
                    <a:buSzPct val="70000"/>
                    <a:buFont typeface="Wingdings" panose="05000000000000000000" pitchFamily="2" charset="2"/>
                    <a:buChar char="¨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b="0">
                      <a:solidFill>
                        <a:srgbClr val="FFFF00"/>
                      </a:solidFill>
                    </a:rPr>
                    <a:t>A</a:t>
                  </a:r>
                </a:p>
              </p:txBody>
            </p:sp>
            <p:sp>
              <p:nvSpPr>
                <p:cNvPr id="126031" name="Text Box 1055">
                  <a:extLst>
                    <a:ext uri="{FF2B5EF4-FFF2-40B4-BE49-F238E27FC236}">
                      <a16:creationId xmlns:a16="http://schemas.microsoft.com/office/drawing/2014/main" id="{720E3346-D5AF-4A56-935D-FE050F40DD2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336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9900"/>
                    </a:buClr>
                    <a:buSzPct val="75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9900"/>
                    </a:buClr>
                    <a:buSzPct val="80000"/>
                    <a:buFont typeface="Wingdings" panose="05000000000000000000" pitchFamily="2" charset="2"/>
                    <a:buChar char="¨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9900"/>
                    </a:buClr>
                    <a:buSzPct val="65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9900"/>
                    </a:buClr>
                    <a:buSzPct val="70000"/>
                    <a:buFont typeface="Wingdings" panose="05000000000000000000" pitchFamily="2" charset="2"/>
                    <a:buChar char="¨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9900"/>
                    </a:buClr>
                    <a:buFont typeface="Wingdings" panose="05000000000000000000" pitchFamily="2" charset="2"/>
                    <a:buChar char="§"/>
                    <a:defRPr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b="0">
                      <a:solidFill>
                        <a:srgbClr val="FFFF00"/>
                      </a:solidFill>
                    </a:rPr>
                    <a:t>B</a:t>
                  </a:r>
                </a:p>
              </p:txBody>
            </p:sp>
          </p:grpSp>
          <p:sp>
            <p:nvSpPr>
              <p:cNvPr id="126010" name="Text Box 1056">
                <a:extLst>
                  <a:ext uri="{FF2B5EF4-FFF2-40B4-BE49-F238E27FC236}">
                    <a16:creationId xmlns:a16="http://schemas.microsoft.com/office/drawing/2014/main" id="{4B5E67DF-E337-4B6F-ABCF-AC024FDEDA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200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>
                    <a:solidFill>
                      <a:srgbClr val="FFFF00"/>
                    </a:solidFill>
                  </a:rPr>
                  <a:t>C</a:t>
                </a:r>
              </a:p>
            </p:txBody>
          </p:sp>
          <p:sp>
            <p:nvSpPr>
              <p:cNvPr id="126011" name="Text Box 1057">
                <a:extLst>
                  <a:ext uri="{FF2B5EF4-FFF2-40B4-BE49-F238E27FC236}">
                    <a16:creationId xmlns:a16="http://schemas.microsoft.com/office/drawing/2014/main" id="{F1D3FFEF-34E7-4868-8D16-6FF170A98B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24" y="1200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>
                    <a:solidFill>
                      <a:srgbClr val="FFFF00"/>
                    </a:solidFill>
                  </a:rPr>
                  <a:t>A</a:t>
                </a:r>
              </a:p>
            </p:txBody>
          </p:sp>
          <p:sp>
            <p:nvSpPr>
              <p:cNvPr id="126012" name="Text Box 1058">
                <a:extLst>
                  <a:ext uri="{FF2B5EF4-FFF2-40B4-BE49-F238E27FC236}">
                    <a16:creationId xmlns:a16="http://schemas.microsoft.com/office/drawing/2014/main" id="{88E0C4DA-14B4-41FB-A0A1-F3D81774C5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2" y="1200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>
                    <a:solidFill>
                      <a:srgbClr val="FFFF00"/>
                    </a:solidFill>
                  </a:rPr>
                  <a:t>B</a:t>
                </a:r>
              </a:p>
            </p:txBody>
          </p:sp>
          <p:sp>
            <p:nvSpPr>
              <p:cNvPr id="126013" name="Text Box 1059">
                <a:extLst>
                  <a:ext uri="{FF2B5EF4-FFF2-40B4-BE49-F238E27FC236}">
                    <a16:creationId xmlns:a16="http://schemas.microsoft.com/office/drawing/2014/main" id="{D3E80C30-536E-4996-81F4-51F50831B2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32" y="1200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>
                    <a:solidFill>
                      <a:srgbClr val="FFFF00"/>
                    </a:solidFill>
                  </a:rPr>
                  <a:t>C</a:t>
                </a:r>
              </a:p>
            </p:txBody>
          </p:sp>
          <p:sp>
            <p:nvSpPr>
              <p:cNvPr id="126014" name="Text Box 1060">
                <a:extLst>
                  <a:ext uri="{FF2B5EF4-FFF2-40B4-BE49-F238E27FC236}">
                    <a16:creationId xmlns:a16="http://schemas.microsoft.com/office/drawing/2014/main" id="{E9823BC8-CC37-4A7C-9346-B9FEA11CF1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1200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>
                    <a:solidFill>
                      <a:srgbClr val="FFFF00"/>
                    </a:solidFill>
                  </a:rPr>
                  <a:t>B</a:t>
                </a:r>
              </a:p>
            </p:txBody>
          </p:sp>
          <p:sp>
            <p:nvSpPr>
              <p:cNvPr id="126015" name="Text Box 1061">
                <a:extLst>
                  <a:ext uri="{FF2B5EF4-FFF2-40B4-BE49-F238E27FC236}">
                    <a16:creationId xmlns:a16="http://schemas.microsoft.com/office/drawing/2014/main" id="{E9CE4995-A7CF-47C8-98E3-FFBE4809E1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56" y="1200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zh-CN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016" name="Text Box 1062">
                <a:extLst>
                  <a:ext uri="{FF2B5EF4-FFF2-40B4-BE49-F238E27FC236}">
                    <a16:creationId xmlns:a16="http://schemas.microsoft.com/office/drawing/2014/main" id="{919BA71D-5B77-401C-8B80-AB1B62D24D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6" y="1200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>
                    <a:solidFill>
                      <a:srgbClr val="FFFF00"/>
                    </a:solidFill>
                  </a:rPr>
                  <a:t>C</a:t>
                </a:r>
              </a:p>
            </p:txBody>
          </p:sp>
          <p:sp>
            <p:nvSpPr>
              <p:cNvPr id="126017" name="Text Box 1063">
                <a:extLst>
                  <a:ext uri="{FF2B5EF4-FFF2-40B4-BE49-F238E27FC236}">
                    <a16:creationId xmlns:a16="http://schemas.microsoft.com/office/drawing/2014/main" id="{00F6185F-315D-4EF9-8525-E8631888ED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36" y="1200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zh-CN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018" name="Text Box 1064">
                <a:extLst>
                  <a:ext uri="{FF2B5EF4-FFF2-40B4-BE49-F238E27FC236}">
                    <a16:creationId xmlns:a16="http://schemas.microsoft.com/office/drawing/2014/main" id="{A9B087DB-D491-4424-AA8D-9AC56C2961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76" y="1200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>
                    <a:solidFill>
                      <a:srgbClr val="FFFF00"/>
                    </a:solidFill>
                  </a:rPr>
                  <a:t>B</a:t>
                </a:r>
              </a:p>
            </p:txBody>
          </p:sp>
        </p:grpSp>
        <p:grpSp>
          <p:nvGrpSpPr>
            <p:cNvPr id="125960" name="Group 1065">
              <a:extLst>
                <a:ext uri="{FF2B5EF4-FFF2-40B4-BE49-F238E27FC236}">
                  <a16:creationId xmlns:a16="http://schemas.microsoft.com/office/drawing/2014/main" id="{6252B47D-E4D6-4425-A5D2-556B10B624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" y="1872"/>
              <a:ext cx="432" cy="1584"/>
              <a:chOff x="672" y="1872"/>
              <a:chExt cx="432" cy="1584"/>
            </a:xfrm>
          </p:grpSpPr>
          <p:sp>
            <p:nvSpPr>
              <p:cNvPr id="126002" name="Rectangle 1066">
                <a:extLst>
                  <a:ext uri="{FF2B5EF4-FFF2-40B4-BE49-F238E27FC236}">
                    <a16:creationId xmlns:a16="http://schemas.microsoft.com/office/drawing/2014/main" id="{B9167942-0F69-40D9-95F8-ED0EB0710E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1872"/>
                <a:ext cx="421" cy="15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003" name="Rectangle 1067">
                <a:extLst>
                  <a:ext uri="{FF2B5EF4-FFF2-40B4-BE49-F238E27FC236}">
                    <a16:creationId xmlns:a16="http://schemas.microsoft.com/office/drawing/2014/main" id="{052240A0-BD30-44DD-B43F-37C8EF03CB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1872"/>
                <a:ext cx="421" cy="384"/>
              </a:xfrm>
              <a:prstGeom prst="rect">
                <a:avLst/>
              </a:prstGeom>
              <a:solidFill>
                <a:srgbClr val="B4560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004" name="Text Box 1068">
                <a:extLst>
                  <a:ext uri="{FF2B5EF4-FFF2-40B4-BE49-F238E27FC236}">
                    <a16:creationId xmlns:a16="http://schemas.microsoft.com/office/drawing/2014/main" id="{EE5DAF86-D80F-409D-B652-4A7B7AE6D2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8" y="1920"/>
                <a:ext cx="335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OS</a:t>
                </a:r>
              </a:p>
            </p:txBody>
          </p:sp>
          <p:sp>
            <p:nvSpPr>
              <p:cNvPr id="126005" name="Rectangle 1069">
                <a:extLst>
                  <a:ext uri="{FF2B5EF4-FFF2-40B4-BE49-F238E27FC236}">
                    <a16:creationId xmlns:a16="http://schemas.microsoft.com/office/drawing/2014/main" id="{B755CE17-8CB1-4FCB-B190-827F1F1C7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304"/>
                <a:ext cx="432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006" name="Text Box 1070">
                <a:extLst>
                  <a:ext uri="{FF2B5EF4-FFF2-40B4-BE49-F238E27FC236}">
                    <a16:creationId xmlns:a16="http://schemas.microsoft.com/office/drawing/2014/main" id="{5CE4E376-490C-4894-844D-CCEAE11203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5" y="2352"/>
                <a:ext cx="22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/>
                  <a:t>A</a:t>
                </a:r>
              </a:p>
            </p:txBody>
          </p:sp>
          <p:sp>
            <p:nvSpPr>
              <p:cNvPr id="126007" name="Rectangle 1071">
                <a:extLst>
                  <a:ext uri="{FF2B5EF4-FFF2-40B4-BE49-F238E27FC236}">
                    <a16:creationId xmlns:a16="http://schemas.microsoft.com/office/drawing/2014/main" id="{C6B9BFA4-D70A-4475-B4E5-D43B9D0B1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688"/>
                <a:ext cx="432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008" name="Text Box 1072">
                <a:extLst>
                  <a:ext uri="{FF2B5EF4-FFF2-40B4-BE49-F238E27FC236}">
                    <a16:creationId xmlns:a16="http://schemas.microsoft.com/office/drawing/2014/main" id="{759D7CAD-9EF6-4C15-82A2-F2BBB5805E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8" y="2688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/>
                  <a:t>B</a:t>
                </a:r>
              </a:p>
            </p:txBody>
          </p:sp>
        </p:grpSp>
        <p:grpSp>
          <p:nvGrpSpPr>
            <p:cNvPr id="125961" name="Group 1073">
              <a:extLst>
                <a:ext uri="{FF2B5EF4-FFF2-40B4-BE49-F238E27FC236}">
                  <a16:creationId xmlns:a16="http://schemas.microsoft.com/office/drawing/2014/main" id="{FEA65124-920E-48FD-9439-B931145492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1872"/>
              <a:ext cx="432" cy="1584"/>
              <a:chOff x="1248" y="1872"/>
              <a:chExt cx="432" cy="1584"/>
            </a:xfrm>
          </p:grpSpPr>
          <p:sp>
            <p:nvSpPr>
              <p:cNvPr id="125994" name="Rectangle 1074">
                <a:extLst>
                  <a:ext uri="{FF2B5EF4-FFF2-40B4-BE49-F238E27FC236}">
                    <a16:creationId xmlns:a16="http://schemas.microsoft.com/office/drawing/2014/main" id="{105CC3D0-F34C-4922-A8E1-453F46A8E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872"/>
                <a:ext cx="421" cy="15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995" name="Rectangle 1075">
                <a:extLst>
                  <a:ext uri="{FF2B5EF4-FFF2-40B4-BE49-F238E27FC236}">
                    <a16:creationId xmlns:a16="http://schemas.microsoft.com/office/drawing/2014/main" id="{0DCE70C4-C5EA-4521-924C-510363519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872"/>
                <a:ext cx="421" cy="384"/>
              </a:xfrm>
              <a:prstGeom prst="rect">
                <a:avLst/>
              </a:prstGeom>
              <a:solidFill>
                <a:srgbClr val="B4560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996" name="Text Box 1076">
                <a:extLst>
                  <a:ext uri="{FF2B5EF4-FFF2-40B4-BE49-F238E27FC236}">
                    <a16:creationId xmlns:a16="http://schemas.microsoft.com/office/drawing/2014/main" id="{FAAE578A-9476-41B4-9131-074E5DD6B9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4" y="1920"/>
                <a:ext cx="335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OS</a:t>
                </a:r>
              </a:p>
            </p:txBody>
          </p:sp>
          <p:sp>
            <p:nvSpPr>
              <p:cNvPr id="125997" name="Rectangle 1077">
                <a:extLst>
                  <a:ext uri="{FF2B5EF4-FFF2-40B4-BE49-F238E27FC236}">
                    <a16:creationId xmlns:a16="http://schemas.microsoft.com/office/drawing/2014/main" id="{C5E9C2D9-20F2-48F7-A3F6-A7C36E50E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304"/>
                <a:ext cx="421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998" name="Text Box 1078">
                <a:extLst>
                  <a:ext uri="{FF2B5EF4-FFF2-40B4-BE49-F238E27FC236}">
                    <a16:creationId xmlns:a16="http://schemas.microsoft.com/office/drawing/2014/main" id="{F2C6AAF9-2D5C-431E-BF6A-AC9AE6353B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61" y="2352"/>
                <a:ext cx="27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/>
                  <a:t>A</a:t>
                </a:r>
              </a:p>
            </p:txBody>
          </p:sp>
          <p:sp>
            <p:nvSpPr>
              <p:cNvPr id="125999" name="Rectangle 1079">
                <a:extLst>
                  <a:ext uri="{FF2B5EF4-FFF2-40B4-BE49-F238E27FC236}">
                    <a16:creationId xmlns:a16="http://schemas.microsoft.com/office/drawing/2014/main" id="{D98A6C9A-C095-4716-AB5B-EFFAB5751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88"/>
                <a:ext cx="432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000" name="Rectangle 1080">
                <a:extLst>
                  <a:ext uri="{FF2B5EF4-FFF2-40B4-BE49-F238E27FC236}">
                    <a16:creationId xmlns:a16="http://schemas.microsoft.com/office/drawing/2014/main" id="{D9CCA91B-7447-4067-86DF-49AD5D71BB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3024"/>
                <a:ext cx="432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b="0"/>
                  <a:t>C</a:t>
                </a:r>
              </a:p>
            </p:txBody>
          </p:sp>
          <p:sp>
            <p:nvSpPr>
              <p:cNvPr id="126001" name="Text Box 1081">
                <a:extLst>
                  <a:ext uri="{FF2B5EF4-FFF2-40B4-BE49-F238E27FC236}">
                    <a16:creationId xmlns:a16="http://schemas.microsoft.com/office/drawing/2014/main" id="{EE99A9EF-6718-41B7-BA91-9D690DA414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2688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/>
                  <a:t> B</a:t>
                </a:r>
              </a:p>
            </p:txBody>
          </p:sp>
        </p:grpSp>
        <p:grpSp>
          <p:nvGrpSpPr>
            <p:cNvPr id="125962" name="Group 1082">
              <a:extLst>
                <a:ext uri="{FF2B5EF4-FFF2-40B4-BE49-F238E27FC236}">
                  <a16:creationId xmlns:a16="http://schemas.microsoft.com/office/drawing/2014/main" id="{ABC2CB67-2561-4A5A-9EFD-D436CE8657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1872"/>
              <a:ext cx="432" cy="1584"/>
              <a:chOff x="1248" y="1872"/>
              <a:chExt cx="432" cy="1584"/>
            </a:xfrm>
          </p:grpSpPr>
          <p:sp>
            <p:nvSpPr>
              <p:cNvPr id="125986" name="Rectangle 1083">
                <a:extLst>
                  <a:ext uri="{FF2B5EF4-FFF2-40B4-BE49-F238E27FC236}">
                    <a16:creationId xmlns:a16="http://schemas.microsoft.com/office/drawing/2014/main" id="{132C18D3-1D45-435A-ABF7-5CB53B8DB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872"/>
                <a:ext cx="421" cy="15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987" name="Rectangle 1084">
                <a:extLst>
                  <a:ext uri="{FF2B5EF4-FFF2-40B4-BE49-F238E27FC236}">
                    <a16:creationId xmlns:a16="http://schemas.microsoft.com/office/drawing/2014/main" id="{92AD4195-EEE9-48C0-BDDC-BBE3263C03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872"/>
                <a:ext cx="421" cy="384"/>
              </a:xfrm>
              <a:prstGeom prst="rect">
                <a:avLst/>
              </a:prstGeom>
              <a:solidFill>
                <a:srgbClr val="B4560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988" name="Text Box 1085">
                <a:extLst>
                  <a:ext uri="{FF2B5EF4-FFF2-40B4-BE49-F238E27FC236}">
                    <a16:creationId xmlns:a16="http://schemas.microsoft.com/office/drawing/2014/main" id="{88EACF26-A613-42A1-AFE4-7058255239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3" y="1920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OS</a:t>
                </a:r>
              </a:p>
            </p:txBody>
          </p:sp>
          <p:sp>
            <p:nvSpPr>
              <p:cNvPr id="125989" name="Rectangle 1086">
                <a:extLst>
                  <a:ext uri="{FF2B5EF4-FFF2-40B4-BE49-F238E27FC236}">
                    <a16:creationId xmlns:a16="http://schemas.microsoft.com/office/drawing/2014/main" id="{742D83E7-8DC5-4FC1-A09A-D6AD8E6814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304"/>
                <a:ext cx="421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990" name="Text Box 1087">
                <a:extLst>
                  <a:ext uri="{FF2B5EF4-FFF2-40B4-BE49-F238E27FC236}">
                    <a16:creationId xmlns:a16="http://schemas.microsoft.com/office/drawing/2014/main" id="{76005F2D-E053-4F73-9DB7-43C261CA2F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61" y="2352"/>
                <a:ext cx="27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/>
                  <a:t>A</a:t>
                </a:r>
              </a:p>
            </p:txBody>
          </p:sp>
          <p:sp>
            <p:nvSpPr>
              <p:cNvPr id="125991" name="Rectangle 1088">
                <a:extLst>
                  <a:ext uri="{FF2B5EF4-FFF2-40B4-BE49-F238E27FC236}">
                    <a16:creationId xmlns:a16="http://schemas.microsoft.com/office/drawing/2014/main" id="{45704F40-01CB-4215-8E7F-A659D0058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88"/>
                <a:ext cx="432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992" name="Rectangle 1089">
                <a:extLst>
                  <a:ext uri="{FF2B5EF4-FFF2-40B4-BE49-F238E27FC236}">
                    <a16:creationId xmlns:a16="http://schemas.microsoft.com/office/drawing/2014/main" id="{386D725E-3EEB-4BC7-8A49-FD6E6CDF1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3024"/>
                <a:ext cx="432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b="0"/>
                  <a:t>C</a:t>
                </a:r>
              </a:p>
            </p:txBody>
          </p:sp>
          <p:sp>
            <p:nvSpPr>
              <p:cNvPr id="125993" name="Text Box 1090">
                <a:extLst>
                  <a:ext uri="{FF2B5EF4-FFF2-40B4-BE49-F238E27FC236}">
                    <a16:creationId xmlns:a16="http://schemas.microsoft.com/office/drawing/2014/main" id="{DCD4E4DE-90FE-43E2-907B-6285D2D97E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2688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/>
                  <a:t> B</a:t>
                </a:r>
              </a:p>
            </p:txBody>
          </p:sp>
        </p:grpSp>
        <p:grpSp>
          <p:nvGrpSpPr>
            <p:cNvPr id="125963" name="Group 1091">
              <a:extLst>
                <a:ext uri="{FF2B5EF4-FFF2-40B4-BE49-F238E27FC236}">
                  <a16:creationId xmlns:a16="http://schemas.microsoft.com/office/drawing/2014/main" id="{734174F5-60A2-4BDE-8161-502617C675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1872"/>
              <a:ext cx="432" cy="1584"/>
              <a:chOff x="1248" y="1872"/>
              <a:chExt cx="432" cy="1584"/>
            </a:xfrm>
          </p:grpSpPr>
          <p:sp>
            <p:nvSpPr>
              <p:cNvPr id="125978" name="Rectangle 1092">
                <a:extLst>
                  <a:ext uri="{FF2B5EF4-FFF2-40B4-BE49-F238E27FC236}">
                    <a16:creationId xmlns:a16="http://schemas.microsoft.com/office/drawing/2014/main" id="{D7DEC2C4-688E-4F03-84AD-8173E4987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872"/>
                <a:ext cx="421" cy="15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979" name="Rectangle 1093">
                <a:extLst>
                  <a:ext uri="{FF2B5EF4-FFF2-40B4-BE49-F238E27FC236}">
                    <a16:creationId xmlns:a16="http://schemas.microsoft.com/office/drawing/2014/main" id="{CA42E5EB-D83F-46A5-8E73-11403D0C6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872"/>
                <a:ext cx="421" cy="384"/>
              </a:xfrm>
              <a:prstGeom prst="rect">
                <a:avLst/>
              </a:prstGeom>
              <a:solidFill>
                <a:srgbClr val="B4560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980" name="Text Box 1094">
                <a:extLst>
                  <a:ext uri="{FF2B5EF4-FFF2-40B4-BE49-F238E27FC236}">
                    <a16:creationId xmlns:a16="http://schemas.microsoft.com/office/drawing/2014/main" id="{1318BB37-1983-4AD3-AE25-4E08219198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3" y="1920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OS</a:t>
                </a:r>
              </a:p>
            </p:txBody>
          </p:sp>
          <p:sp>
            <p:nvSpPr>
              <p:cNvPr id="125981" name="Rectangle 1095">
                <a:extLst>
                  <a:ext uri="{FF2B5EF4-FFF2-40B4-BE49-F238E27FC236}">
                    <a16:creationId xmlns:a16="http://schemas.microsoft.com/office/drawing/2014/main" id="{72EABD1A-0113-440A-A223-4B80C4543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304"/>
                <a:ext cx="421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982" name="Text Box 1096">
                <a:extLst>
                  <a:ext uri="{FF2B5EF4-FFF2-40B4-BE49-F238E27FC236}">
                    <a16:creationId xmlns:a16="http://schemas.microsoft.com/office/drawing/2014/main" id="{A882E334-675B-4827-AFA9-BB435A283E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61" y="2352"/>
                <a:ext cx="27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/>
                  <a:t>A</a:t>
                </a:r>
              </a:p>
            </p:txBody>
          </p:sp>
          <p:sp>
            <p:nvSpPr>
              <p:cNvPr id="125983" name="Rectangle 1097">
                <a:extLst>
                  <a:ext uri="{FF2B5EF4-FFF2-40B4-BE49-F238E27FC236}">
                    <a16:creationId xmlns:a16="http://schemas.microsoft.com/office/drawing/2014/main" id="{BDD73E69-B4CC-482D-A777-5CA1E5FB3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88"/>
                <a:ext cx="432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984" name="Rectangle 1098">
                <a:extLst>
                  <a:ext uri="{FF2B5EF4-FFF2-40B4-BE49-F238E27FC236}">
                    <a16:creationId xmlns:a16="http://schemas.microsoft.com/office/drawing/2014/main" id="{2BF46A50-5CC8-4B1E-AFA3-3BCD96780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3024"/>
                <a:ext cx="432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b="0"/>
                  <a:t>C</a:t>
                </a:r>
              </a:p>
            </p:txBody>
          </p:sp>
          <p:sp>
            <p:nvSpPr>
              <p:cNvPr id="125985" name="Text Box 1099">
                <a:extLst>
                  <a:ext uri="{FF2B5EF4-FFF2-40B4-BE49-F238E27FC236}">
                    <a16:creationId xmlns:a16="http://schemas.microsoft.com/office/drawing/2014/main" id="{542E3D3F-C384-4045-9A86-910598CA3C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2688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/>
                  <a:t> B</a:t>
                </a:r>
              </a:p>
            </p:txBody>
          </p:sp>
        </p:grpSp>
        <p:grpSp>
          <p:nvGrpSpPr>
            <p:cNvPr id="125964" name="Group 1100">
              <a:extLst>
                <a:ext uri="{FF2B5EF4-FFF2-40B4-BE49-F238E27FC236}">
                  <a16:creationId xmlns:a16="http://schemas.microsoft.com/office/drawing/2014/main" id="{38DE121E-E292-40EE-AC78-0B12580E55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6" y="1872"/>
              <a:ext cx="432" cy="1584"/>
              <a:chOff x="2736" y="1872"/>
              <a:chExt cx="432" cy="1584"/>
            </a:xfrm>
          </p:grpSpPr>
          <p:sp>
            <p:nvSpPr>
              <p:cNvPr id="125972" name="Rectangle 1101">
                <a:extLst>
                  <a:ext uri="{FF2B5EF4-FFF2-40B4-BE49-F238E27FC236}">
                    <a16:creationId xmlns:a16="http://schemas.microsoft.com/office/drawing/2014/main" id="{74F90624-775E-4F7C-9426-4DEB04F0E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872"/>
                <a:ext cx="432" cy="15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973" name="Rectangle 1102">
                <a:extLst>
                  <a:ext uri="{FF2B5EF4-FFF2-40B4-BE49-F238E27FC236}">
                    <a16:creationId xmlns:a16="http://schemas.microsoft.com/office/drawing/2014/main" id="{171A91AA-ACEA-4872-A8F2-7C8A6AEB9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872"/>
                <a:ext cx="432" cy="384"/>
              </a:xfrm>
              <a:prstGeom prst="rect">
                <a:avLst/>
              </a:prstGeom>
              <a:solidFill>
                <a:srgbClr val="B4560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974" name="Text Box 1103">
                <a:extLst>
                  <a:ext uri="{FF2B5EF4-FFF2-40B4-BE49-F238E27FC236}">
                    <a16:creationId xmlns:a16="http://schemas.microsoft.com/office/drawing/2014/main" id="{B070FD1F-211B-4613-A9CF-46294A7393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4" y="1920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OS</a:t>
                </a:r>
              </a:p>
            </p:txBody>
          </p:sp>
          <p:sp>
            <p:nvSpPr>
              <p:cNvPr id="125975" name="Rectangle 1104">
                <a:extLst>
                  <a:ext uri="{FF2B5EF4-FFF2-40B4-BE49-F238E27FC236}">
                    <a16:creationId xmlns:a16="http://schemas.microsoft.com/office/drawing/2014/main" id="{F70CAC9A-2197-4080-910F-1B791D06D2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688"/>
                <a:ext cx="432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976" name="Rectangle 1105">
                <a:extLst>
                  <a:ext uri="{FF2B5EF4-FFF2-40B4-BE49-F238E27FC236}">
                    <a16:creationId xmlns:a16="http://schemas.microsoft.com/office/drawing/2014/main" id="{18E992E9-068D-4AF9-BA0E-C58538825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3024"/>
                <a:ext cx="432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b="0"/>
                  <a:t>C</a:t>
                </a:r>
              </a:p>
            </p:txBody>
          </p:sp>
          <p:sp>
            <p:nvSpPr>
              <p:cNvPr id="125977" name="Text Box 1106">
                <a:extLst>
                  <a:ext uri="{FF2B5EF4-FFF2-40B4-BE49-F238E27FC236}">
                    <a16:creationId xmlns:a16="http://schemas.microsoft.com/office/drawing/2014/main" id="{8521089B-50D4-48D4-86CD-D362E7D762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32" y="2688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/>
                  <a:t> B</a:t>
                </a:r>
              </a:p>
            </p:txBody>
          </p:sp>
        </p:grpSp>
        <p:grpSp>
          <p:nvGrpSpPr>
            <p:cNvPr id="125965" name="Group 1107">
              <a:extLst>
                <a:ext uri="{FF2B5EF4-FFF2-40B4-BE49-F238E27FC236}">
                  <a16:creationId xmlns:a16="http://schemas.microsoft.com/office/drawing/2014/main" id="{B83085D1-A883-4334-848E-ED38809996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4" y="1872"/>
              <a:ext cx="432" cy="1584"/>
              <a:chOff x="2736" y="1872"/>
              <a:chExt cx="432" cy="1584"/>
            </a:xfrm>
          </p:grpSpPr>
          <p:sp>
            <p:nvSpPr>
              <p:cNvPr id="125966" name="Rectangle 1108">
                <a:extLst>
                  <a:ext uri="{FF2B5EF4-FFF2-40B4-BE49-F238E27FC236}">
                    <a16:creationId xmlns:a16="http://schemas.microsoft.com/office/drawing/2014/main" id="{D22C7F23-0AB5-47ED-BA15-03F6DBF963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872"/>
                <a:ext cx="432" cy="15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967" name="Rectangle 1109">
                <a:extLst>
                  <a:ext uri="{FF2B5EF4-FFF2-40B4-BE49-F238E27FC236}">
                    <a16:creationId xmlns:a16="http://schemas.microsoft.com/office/drawing/2014/main" id="{123E5140-EE5E-4828-8AF0-CA7912131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872"/>
                <a:ext cx="432" cy="384"/>
              </a:xfrm>
              <a:prstGeom prst="rect">
                <a:avLst/>
              </a:prstGeom>
              <a:solidFill>
                <a:srgbClr val="B4560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968" name="Text Box 1110">
                <a:extLst>
                  <a:ext uri="{FF2B5EF4-FFF2-40B4-BE49-F238E27FC236}">
                    <a16:creationId xmlns:a16="http://schemas.microsoft.com/office/drawing/2014/main" id="{6289C314-5263-4806-9819-3FF57ABCCE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4" y="1920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/>
                  <a:t>OS</a:t>
                </a:r>
              </a:p>
            </p:txBody>
          </p:sp>
          <p:sp>
            <p:nvSpPr>
              <p:cNvPr id="125969" name="Rectangle 1111">
                <a:extLst>
                  <a:ext uri="{FF2B5EF4-FFF2-40B4-BE49-F238E27FC236}">
                    <a16:creationId xmlns:a16="http://schemas.microsoft.com/office/drawing/2014/main" id="{406B7694-73B8-4056-AB21-AAA1557264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688"/>
                <a:ext cx="432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970" name="Rectangle 1112">
                <a:extLst>
                  <a:ext uri="{FF2B5EF4-FFF2-40B4-BE49-F238E27FC236}">
                    <a16:creationId xmlns:a16="http://schemas.microsoft.com/office/drawing/2014/main" id="{61807BC3-3F31-49A4-A3BC-04A68C39D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3024"/>
                <a:ext cx="432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b="0"/>
                  <a:t>C</a:t>
                </a:r>
              </a:p>
            </p:txBody>
          </p:sp>
          <p:sp>
            <p:nvSpPr>
              <p:cNvPr id="125971" name="Text Box 1113">
                <a:extLst>
                  <a:ext uri="{FF2B5EF4-FFF2-40B4-BE49-F238E27FC236}">
                    <a16:creationId xmlns:a16="http://schemas.microsoft.com/office/drawing/2014/main" id="{0C8C1EA7-FF66-484D-8F45-5289986643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32" y="2688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9900"/>
                  </a:buClr>
                  <a:buSzPct val="75000"/>
                  <a:buFont typeface="Wingdings" panose="05000000000000000000" pitchFamily="2" charset="2"/>
                  <a:buChar char="n"/>
                  <a:defRPr sz="32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9900"/>
                  </a:buClr>
                  <a:buSzPct val="80000"/>
                  <a:buFont typeface="Wingdings" panose="05000000000000000000" pitchFamily="2" charset="2"/>
                  <a:buChar char="¨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9900"/>
                  </a:buClr>
                  <a:buSzPct val="65000"/>
                  <a:buFont typeface="Wingdings" panose="05000000000000000000" pitchFamily="2" charset="2"/>
                  <a:buChar char="n"/>
                  <a:defRPr sz="24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SzPct val="70000"/>
                  <a:buFont typeface="Wingdings" panose="05000000000000000000" pitchFamily="2" charset="2"/>
                  <a:buChar char="¨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9900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b="0"/>
                  <a:t> B</a:t>
                </a:r>
              </a:p>
            </p:txBody>
          </p:sp>
        </p:grp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721694" y="1390702"/>
            <a:ext cx="7506834" cy="1470422"/>
          </a:xfrm>
        </p:spPr>
        <p:txBody>
          <a:bodyPr/>
          <a:lstStyle/>
          <a:p>
            <a:pPr marL="434579" indent="-434579">
              <a:lnSpc>
                <a:spcPct val="120000"/>
              </a:lnSpc>
              <a:spcBef>
                <a:spcPts val="9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所谓实时系统：是计算机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响应外部事件的请求，在规定的时间内完成对该事件的处理，并控制所有实时设备和实时任务协调一致的运行。</a:t>
            </a: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66190" y="449263"/>
            <a:ext cx="3207027" cy="685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 </a:t>
            </a: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1.2.5 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实时系统</a:t>
            </a:r>
          </a:p>
        </p:txBody>
      </p:sp>
      <p:pic>
        <p:nvPicPr>
          <p:cNvPr id="4" name="Picture 1029" descr="E:\课件制作相关文档\导弹跟踪示意图.bmp">
            <a:extLst>
              <a:ext uri="{FF2B5EF4-FFF2-40B4-BE49-F238E27FC236}">
                <a16:creationId xmlns:a16="http://schemas.microsoft.com/office/drawing/2014/main" id="{0F3FD01B-FB8C-6245-9407-C82B04FD9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30159" y="4204876"/>
            <a:ext cx="4572000" cy="1928813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1027">
            <a:extLst>
              <a:ext uri="{FF2B5EF4-FFF2-40B4-BE49-F238E27FC236}">
                <a16:creationId xmlns:a16="http://schemas.microsoft.com/office/drawing/2014/main" id="{F45BB339-D742-3544-A25E-3F8A7E000AB7}"/>
              </a:ext>
            </a:extLst>
          </p:cNvPr>
          <p:cNvSpPr txBox="1">
            <a:spLocks noChangeArrowheads="1"/>
          </p:cNvSpPr>
          <p:nvPr/>
        </p:nvSpPr>
        <p:spPr>
          <a:xfrm>
            <a:off x="1007166" y="3102165"/>
            <a:ext cx="7951304" cy="121804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14350" indent="-134541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6858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8572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0287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509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lvl="1" indent="-257175">
              <a:lnSpc>
                <a:spcPct val="120000"/>
              </a:lnSpc>
              <a:buClr>
                <a:schemeClr val="folHlink"/>
              </a:buClr>
              <a:buSzPct val="60000"/>
              <a:buFont typeface="Arial" pitchFamily="34" charset="0"/>
              <a:buNone/>
            </a:pPr>
            <a:r>
              <a:rPr lang="en-US" altLang="zh-CN" sz="2400" dirty="0"/>
              <a:t>1</a:t>
            </a:r>
            <a:r>
              <a:rPr lang="zh-CN" altLang="en-US" sz="2400" dirty="0"/>
              <a:t>、实时控制系统：工业控制，军事控制，医疗控制，</a:t>
            </a:r>
            <a:r>
              <a:rPr lang="en-US" altLang="zh-CN" sz="2400" dirty="0"/>
              <a:t>…….</a:t>
            </a:r>
            <a:endParaRPr lang="zh-CN" altLang="en-US" sz="2400" dirty="0"/>
          </a:p>
          <a:p>
            <a:pPr marL="257175" lvl="1" indent="-257175">
              <a:lnSpc>
                <a:spcPct val="120000"/>
              </a:lnSpc>
              <a:buClr>
                <a:schemeClr val="folHlink"/>
              </a:buClr>
              <a:buSzPct val="60000"/>
              <a:buFont typeface="Arial" pitchFamily="34" charset="0"/>
              <a:buNone/>
            </a:pPr>
            <a:r>
              <a:rPr lang="en-US" altLang="zh-CN" sz="2400" dirty="0"/>
              <a:t>2</a:t>
            </a:r>
            <a:r>
              <a:rPr lang="zh-CN" altLang="en-US" sz="2400" dirty="0"/>
              <a:t>、实时信息处理系统：航班定票，联机情报检索，</a:t>
            </a:r>
            <a:r>
              <a:rPr lang="en-US" altLang="zh-CN" sz="2400" dirty="0"/>
              <a:t>…….</a:t>
            </a:r>
            <a:endParaRPr lang="zh-CN" altLang="en-US" sz="24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altLang="zh-CN" dirty="0">
              <a:latin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80625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2938" y="401638"/>
            <a:ext cx="5019261" cy="7016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实时信息处理</a:t>
            </a:r>
          </a:p>
        </p:txBody>
      </p:sp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2000250" y="1959494"/>
            <a:ext cx="1943100" cy="17145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zh-CN" sz="1800" b="0">
                <a:ea typeface="宋体" panose="02010600030101010101" pitchFamily="2" charset="-122"/>
              </a:rPr>
              <a:t>     </a:t>
            </a:r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2000250" y="2416694"/>
            <a:ext cx="514350" cy="857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HAL</a:t>
            </a:r>
          </a:p>
        </p:txBody>
      </p:sp>
      <p:sp>
        <p:nvSpPr>
          <p:cNvPr id="65541" name="Text Box 5"/>
          <p:cNvSpPr txBox="1">
            <a:spLocks noChangeArrowheads="1"/>
          </p:cNvSpPr>
          <p:nvPr/>
        </p:nvSpPr>
        <p:spPr bwMode="auto">
          <a:xfrm>
            <a:off x="2857500" y="2721494"/>
            <a:ext cx="12573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Real Time     OS</a:t>
            </a:r>
          </a:p>
        </p:txBody>
      </p:sp>
      <p:sp>
        <p:nvSpPr>
          <p:cNvPr id="65542" name="Line 6"/>
          <p:cNvSpPr>
            <a:spLocks noChangeShapeType="1"/>
          </p:cNvSpPr>
          <p:nvPr/>
        </p:nvSpPr>
        <p:spPr bwMode="auto">
          <a:xfrm>
            <a:off x="3943350" y="2130944"/>
            <a:ext cx="628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350"/>
          </a:p>
        </p:txBody>
      </p:sp>
      <p:sp>
        <p:nvSpPr>
          <p:cNvPr id="65543" name="Line 7"/>
          <p:cNvSpPr>
            <a:spLocks noChangeShapeType="1"/>
          </p:cNvSpPr>
          <p:nvPr/>
        </p:nvSpPr>
        <p:spPr bwMode="auto">
          <a:xfrm>
            <a:off x="3943350" y="2645294"/>
            <a:ext cx="628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350"/>
          </a:p>
        </p:txBody>
      </p:sp>
      <p:sp>
        <p:nvSpPr>
          <p:cNvPr id="65544" name="Line 8"/>
          <p:cNvSpPr>
            <a:spLocks noChangeShapeType="1"/>
          </p:cNvSpPr>
          <p:nvPr/>
        </p:nvSpPr>
        <p:spPr bwMode="auto">
          <a:xfrm>
            <a:off x="3943350" y="3502544"/>
            <a:ext cx="628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350"/>
          </a:p>
        </p:txBody>
      </p:sp>
      <p:sp>
        <p:nvSpPr>
          <p:cNvPr id="65545" name="Text Box 9"/>
          <p:cNvSpPr txBox="1">
            <a:spLocks noChangeArrowheads="1"/>
          </p:cNvSpPr>
          <p:nvPr/>
        </p:nvSpPr>
        <p:spPr bwMode="auto">
          <a:xfrm>
            <a:off x="4693742" y="2873894"/>
            <a:ext cx="46166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800" b="0">
                <a:ea typeface="宋体" panose="02010600030101010101" pitchFamily="2" charset="-122"/>
              </a:rPr>
              <a:t>….</a:t>
            </a:r>
          </a:p>
        </p:txBody>
      </p:sp>
      <p:sp>
        <p:nvSpPr>
          <p:cNvPr id="65546" name="AutoShape 10"/>
          <p:cNvSpPr>
            <a:spLocks noChangeArrowheads="1"/>
          </p:cNvSpPr>
          <p:nvPr/>
        </p:nvSpPr>
        <p:spPr bwMode="auto">
          <a:xfrm>
            <a:off x="4572000" y="1921394"/>
            <a:ext cx="620316" cy="323850"/>
          </a:xfrm>
          <a:prstGeom prst="flowChartPunchedCard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1800">
                <a:ea typeface="宋体" panose="02010600030101010101" pitchFamily="2" charset="-122"/>
              </a:rPr>
              <a:t>终端</a:t>
            </a:r>
          </a:p>
        </p:txBody>
      </p:sp>
      <p:sp>
        <p:nvSpPr>
          <p:cNvPr id="65547" name="AutoShape 11"/>
          <p:cNvSpPr>
            <a:spLocks noChangeArrowheads="1"/>
          </p:cNvSpPr>
          <p:nvPr/>
        </p:nvSpPr>
        <p:spPr bwMode="auto">
          <a:xfrm>
            <a:off x="4572000" y="2473844"/>
            <a:ext cx="620316" cy="323850"/>
          </a:xfrm>
          <a:prstGeom prst="flowChartPunchedCard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1800">
                <a:ea typeface="宋体" panose="02010600030101010101" pitchFamily="2" charset="-122"/>
              </a:rPr>
              <a:t>终端</a:t>
            </a:r>
          </a:p>
        </p:txBody>
      </p:sp>
      <p:sp>
        <p:nvSpPr>
          <p:cNvPr id="65548" name="AutoShape 12"/>
          <p:cNvSpPr>
            <a:spLocks noChangeArrowheads="1"/>
          </p:cNvSpPr>
          <p:nvPr/>
        </p:nvSpPr>
        <p:spPr bwMode="auto">
          <a:xfrm>
            <a:off x="4580336" y="3331094"/>
            <a:ext cx="620315" cy="323850"/>
          </a:xfrm>
          <a:prstGeom prst="flowChartPunchedCard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1800">
                <a:ea typeface="宋体" panose="02010600030101010101" pitchFamily="2" charset="-122"/>
              </a:rPr>
              <a:t>终端</a:t>
            </a:r>
          </a:p>
        </p:txBody>
      </p:sp>
      <p:sp>
        <p:nvSpPr>
          <p:cNvPr id="65549" name="Text Box 13"/>
          <p:cNvSpPr txBox="1">
            <a:spLocks noChangeArrowheads="1"/>
          </p:cNvSpPr>
          <p:nvPr/>
        </p:nvSpPr>
        <p:spPr bwMode="auto">
          <a:xfrm>
            <a:off x="5543550" y="1959494"/>
            <a:ext cx="18859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1800">
                <a:ea typeface="宋体" panose="02010600030101010101" pitchFamily="2" charset="-122"/>
              </a:rPr>
              <a:t>通常为远程终端</a:t>
            </a:r>
          </a:p>
        </p:txBody>
      </p:sp>
      <p:sp>
        <p:nvSpPr>
          <p:cNvPr id="65550" name="Text Box 14"/>
          <p:cNvSpPr txBox="1">
            <a:spLocks noChangeArrowheads="1"/>
          </p:cNvSpPr>
          <p:nvPr/>
        </p:nvSpPr>
        <p:spPr bwMode="auto">
          <a:xfrm>
            <a:off x="1943099" y="4035944"/>
            <a:ext cx="648528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）响应及时（</a:t>
            </a:r>
            <a:r>
              <a:rPr kumimoji="1" lang="en-US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prompt response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）可靠性高（</a:t>
            </a:r>
            <a:r>
              <a:rPr kumimoji="1" lang="en-US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 reliability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784485854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1205948" y="427038"/>
            <a:ext cx="4966252" cy="7016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二、实时任务的类型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72CB1A7-B6F7-4C98-BD3D-30C4FFC53698}"/>
              </a:ext>
            </a:extLst>
          </p:cNvPr>
          <p:cNvGrpSpPr/>
          <p:nvPr/>
        </p:nvGrpSpPr>
        <p:grpSpPr>
          <a:xfrm>
            <a:off x="463550" y="2070100"/>
            <a:ext cx="8360962" cy="2717800"/>
            <a:chOff x="463550" y="2070100"/>
            <a:chExt cx="8360962" cy="27178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82C43E9-48B2-814A-885D-61AA4459F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550" y="2070100"/>
              <a:ext cx="8216900" cy="2717800"/>
            </a:xfrm>
            <a:prstGeom prst="rect">
              <a:avLst/>
            </a:prstGeom>
          </p:spPr>
        </p:pic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870F0478-D865-46D3-8134-75401BA4C390}"/>
                </a:ext>
              </a:extLst>
            </p:cNvPr>
            <p:cNvSpPr/>
            <p:nvPr/>
          </p:nvSpPr>
          <p:spPr>
            <a:xfrm>
              <a:off x="6709274" y="2192357"/>
              <a:ext cx="2115238" cy="44067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非周期性实时任务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1639245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922703"/>
            <a:ext cx="7996167" cy="3351661"/>
          </a:xfrm>
        </p:spPr>
        <p:txBody>
          <a:bodyPr/>
          <a:lstStyle/>
          <a:p>
            <a:pPr marL="496491" indent="-496491">
              <a:lnSpc>
                <a:spcPct val="10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多路性：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能对多个对象进行控制。</a:t>
            </a:r>
          </a:p>
          <a:p>
            <a:pPr marL="496491" indent="-496491">
              <a:lnSpc>
                <a:spcPct val="10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独立性：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独立运行，不混淆，不破坏。</a:t>
            </a:r>
          </a:p>
          <a:p>
            <a:pPr marL="496491" indent="-496491">
              <a:lnSpc>
                <a:spcPct val="10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交互性：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仅限于访问系统中某些特定的专用服务程序。</a:t>
            </a:r>
          </a:p>
          <a:p>
            <a:pPr marL="496491" indent="-496491">
              <a:lnSpc>
                <a:spcPct val="10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高可靠性，应具有多级容错防护能力。</a:t>
            </a:r>
          </a:p>
          <a:p>
            <a:pPr marL="496491" indent="-496491">
              <a:lnSpc>
                <a:spcPct val="10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及时性：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不同的系统要求不一样，控制对象必须在截止时间内完成。</a:t>
            </a: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2939" y="439255"/>
            <a:ext cx="6172200" cy="7016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三、实时系统的特征</a:t>
            </a:r>
          </a:p>
        </p:txBody>
      </p:sp>
    </p:spTree>
    <p:extLst>
      <p:ext uri="{BB962C8B-B14F-4D97-AF65-F5344CB8AC3E}">
        <p14:creationId xmlns:p14="http://schemas.microsoft.com/office/powerpoint/2010/main" val="139077148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>
          <a:xfrm>
            <a:off x="875305" y="1438423"/>
            <a:ext cx="7082544" cy="1912144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现代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的四个基本特征：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、并发性（最重要的特征）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、共享性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、虚拟性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、异步性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并发是最重要的特征，其它特征都以并发为前提。</a:t>
            </a:r>
          </a:p>
        </p:txBody>
      </p:sp>
      <p:sp>
        <p:nvSpPr>
          <p:cNvPr id="39939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1298712" y="398463"/>
            <a:ext cx="4873487" cy="701675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操作系统的基本特征</a:t>
            </a:r>
            <a:r>
              <a:rPr lang="zh-CN" altLang="en-US" dirty="0"/>
              <a:t> </a:t>
            </a: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298712" y="4470318"/>
            <a:ext cx="658834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考研题目：现代操作系统的两个基本特征是 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 ) 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和资源共享。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多道程序设计     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中断处理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程序的并发执行  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D.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实现分时与实时处理</a:t>
            </a:r>
          </a:p>
        </p:txBody>
      </p:sp>
    </p:spTree>
    <p:extLst>
      <p:ext uri="{BB962C8B-B14F-4D97-AF65-F5344CB8AC3E}">
        <p14:creationId xmlns:p14="http://schemas.microsoft.com/office/powerpoint/2010/main" val="910835186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490330" y="1368084"/>
            <a:ext cx="8345400" cy="2883694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  <a:tabLst>
                <a:tab pos="434579" algn="l"/>
              </a:tabLst>
              <a:defRPr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并行性和并发性，并发执行的过程。</a:t>
            </a:r>
          </a:p>
          <a:p>
            <a:pPr marL="517922" lvl="1" indent="-217885">
              <a:lnSpc>
                <a:spcPct val="120000"/>
              </a:lnSpc>
              <a:tabLst>
                <a:tab pos="434579" algn="l"/>
              </a:tabLst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并行性：是指两个或多个事件在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同一时刻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发生。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 marL="517922" lvl="1" indent="-217885">
              <a:lnSpc>
                <a:spcPct val="120000"/>
              </a:lnSpc>
              <a:tabLst>
                <a:tab pos="434579" algn="l"/>
              </a:tabLst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并发性：是指两个或多个事件在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同一时间间隔内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发生。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7885" indent="-217885">
              <a:lnSpc>
                <a:spcPct val="120000"/>
              </a:lnSpc>
              <a:tabLst>
                <a:tab pos="434579" algn="l"/>
              </a:tabLst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任务共行</a:t>
            </a:r>
          </a:p>
          <a:p>
            <a:pPr marL="496491" lvl="1" indent="-135731">
              <a:lnSpc>
                <a:spcPct val="120000"/>
              </a:lnSpc>
              <a:buNone/>
              <a:tabLst>
                <a:tab pos="434579" algn="l"/>
              </a:tabLs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从宏观上看，任务共行是指系统中有多个任务同时运行</a:t>
            </a:r>
          </a:p>
          <a:p>
            <a:pPr marL="496491" lvl="1" indent="-135731">
              <a:lnSpc>
                <a:spcPct val="120000"/>
              </a:lnSpc>
              <a:buNone/>
              <a:tabLst>
                <a:tab pos="434579" algn="l"/>
              </a:tabLs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从微观上看，任务共行是指单处理机系统中的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任务并发（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 Concurrency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：即多个任务在单个处理机上交替运行）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或多处理机系统中的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任务并行（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 Parallelism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：即多个任务在多个处理机上同时运行）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217885" indent="-217885">
              <a:lnSpc>
                <a:spcPct val="120000"/>
              </a:lnSpc>
              <a:buNone/>
              <a:tabLst>
                <a:tab pos="434579" algn="l"/>
              </a:tabLst>
              <a:defRPr/>
            </a:pPr>
            <a:endParaRPr lang="zh-CN" altLang="en-US" dirty="0"/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79442" y="398463"/>
            <a:ext cx="4992757" cy="701675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1.3.1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并发</a:t>
            </a:r>
          </a:p>
        </p:txBody>
      </p:sp>
    </p:spTree>
    <p:extLst>
      <p:ext uri="{BB962C8B-B14F-4D97-AF65-F5344CB8AC3E}">
        <p14:creationId xmlns:p14="http://schemas.microsoft.com/office/powerpoint/2010/main" val="1566394799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084" y="1108256"/>
            <a:ext cx="7830870" cy="2484202"/>
          </a:xfrm>
        </p:spPr>
        <p:txBody>
          <a:bodyPr/>
          <a:lstStyle/>
          <a:p>
            <a:pPr marL="385763" indent="-385763">
              <a:lnSpc>
                <a:spcPct val="150000"/>
              </a:lnSpc>
              <a:spcBef>
                <a:spcPts val="900"/>
              </a:spcBef>
              <a:buFont typeface="Wingdings" panose="05000000000000000000" pitchFamily="2" charset="2"/>
              <a:buAutoNum type="arabicPeriod" startAt="2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引入进程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 indent="-385763">
              <a:lnSpc>
                <a:spcPct val="15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程序：静态实体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 indent="-385763">
              <a:lnSpc>
                <a:spcPct val="15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进程：系统中能独立运行并作为</a:t>
            </a:r>
            <a:r>
              <a:rPr lang="zh-CN" altLang="en-US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资源分配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的基本单位，由一组机器指令、数据和堆栈等组成的独立运行的活动实体。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5763" indent="-385763">
              <a:lnSpc>
                <a:spcPct val="150000"/>
              </a:lnSpc>
              <a:buFont typeface="Wingdings" panose="05000000000000000000" pitchFamily="2" charset="2"/>
              <a:buAutoNum type="arabicPeriod" startAt="2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引入线程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257175">
              <a:lnSpc>
                <a:spcPct val="15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进程作为资源分配的基本单位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257175">
              <a:lnSpc>
                <a:spcPct val="15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线程作为独立运行和调度的基本单位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890588"/>
            <a:ext cx="6172200" cy="703262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A2AA6ED-9915-454B-A609-E448CB1CD90B}"/>
              </a:ext>
            </a:extLst>
          </p:cNvPr>
          <p:cNvSpPr txBox="1">
            <a:spLocks noChangeArrowheads="1"/>
          </p:cNvSpPr>
          <p:nvPr/>
        </p:nvSpPr>
        <p:spPr>
          <a:xfrm>
            <a:off x="1179442" y="398463"/>
            <a:ext cx="4992757" cy="7016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1.3.1 </a:t>
            </a:r>
            <a:r>
              <a:rPr lang="zh-CN" altLang="en-US" sz="320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并发</a:t>
            </a:r>
            <a:endParaRPr lang="zh-CN" altLang="en-US" sz="3200" dirty="0">
              <a:solidFill>
                <a:srgbClr val="4A66AC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7E6FCE-9200-4F26-9618-0AA34C06905E}"/>
              </a:ext>
            </a:extLst>
          </p:cNvPr>
          <p:cNvSpPr txBox="1"/>
          <p:nvPr/>
        </p:nvSpPr>
        <p:spPr>
          <a:xfrm>
            <a:off x="2610197" y="1242219"/>
            <a:ext cx="4583016" cy="393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zh-CN" altLang="en-US" sz="1800" b="1" dirty="0">
                <a:solidFill>
                  <a:srgbClr val="C00000"/>
                </a:solidFill>
                <a:latin typeface="+mn-ea"/>
                <a:ea typeface="+mn-ea"/>
              </a:rPr>
              <a:t>　</a:t>
            </a:r>
            <a:r>
              <a:rPr kumimoji="1"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目的：为了使多个程序能并发执行。</a:t>
            </a:r>
          </a:p>
        </p:txBody>
      </p:sp>
    </p:spTree>
    <p:extLst>
      <p:ext uri="{BB962C8B-B14F-4D97-AF65-F5344CB8AC3E}">
        <p14:creationId xmlns:p14="http://schemas.microsoft.com/office/powerpoint/2010/main" val="395358220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idx="1"/>
          </p:nvPr>
        </p:nvSpPr>
        <p:spPr>
          <a:xfrm>
            <a:off x="961354" y="1251226"/>
            <a:ext cx="2878178" cy="4355548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  <a:spcBef>
                <a:spcPts val="1275"/>
              </a:spcBef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理论和综合应用</a:t>
            </a:r>
          </a:p>
          <a:p>
            <a:pPr marL="171450" lvl="2" indent="0" algn="just">
              <a:lnSpc>
                <a:spcPct val="120000"/>
              </a:lnSpc>
              <a:spcBef>
                <a:spcPts val="1275"/>
              </a:spcBef>
              <a:buNone/>
            </a:pPr>
            <a:r>
              <a:rPr lang="zh-CN" altLang="en-US" sz="22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基础课程</a:t>
            </a:r>
          </a:p>
          <a:p>
            <a:pPr marL="171450" lvl="2" indent="0" algn="just">
              <a:lnSpc>
                <a:spcPct val="120000"/>
              </a:lnSpc>
              <a:spcBef>
                <a:spcPts val="1275"/>
              </a:spcBef>
              <a:buNone/>
            </a:pPr>
            <a:r>
              <a:rPr lang="zh-CN" altLang="en-US" sz="22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考研课程</a:t>
            </a:r>
          </a:p>
          <a:p>
            <a:pPr marL="171450" lvl="2" indent="0" algn="just">
              <a:lnSpc>
                <a:spcPct val="120000"/>
              </a:lnSpc>
              <a:spcBef>
                <a:spcPts val="1275"/>
              </a:spcBef>
              <a:buNone/>
            </a:pPr>
            <a:r>
              <a:rPr lang="zh-CN" altLang="en-US" sz="22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应用价值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202266" y="334963"/>
            <a:ext cx="4969933" cy="7016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考核方式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A6CE9D-B3A8-D549-9BC7-B1653500F49D}"/>
              </a:ext>
            </a:extLst>
          </p:cNvPr>
          <p:cNvSpPr txBox="1">
            <a:spLocks noChangeArrowheads="1"/>
          </p:cNvSpPr>
          <p:nvPr/>
        </p:nvSpPr>
        <p:spPr>
          <a:xfrm>
            <a:off x="822824" y="3643588"/>
            <a:ext cx="2878178" cy="4355548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14350" indent="-134541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6858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8572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0287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509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1275"/>
              </a:spcBef>
              <a:buSzPct val="140000"/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成绩构成</a:t>
            </a:r>
          </a:p>
          <a:p>
            <a:pPr marL="171450" lvl="2" indent="0" algn="just">
              <a:lnSpc>
                <a:spcPct val="120000"/>
              </a:lnSpc>
              <a:spcBef>
                <a:spcPts val="1275"/>
              </a:spcBef>
              <a:buNone/>
            </a:pPr>
            <a:r>
              <a:rPr lang="zh-CN" altLang="en-US" sz="22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期末考试占</a:t>
            </a:r>
            <a:r>
              <a:rPr lang="en-US" altLang="zh-CN" sz="225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70%</a:t>
            </a:r>
          </a:p>
          <a:p>
            <a:pPr marL="171450" lvl="2" indent="0" algn="just">
              <a:lnSpc>
                <a:spcPct val="120000"/>
              </a:lnSpc>
              <a:spcBef>
                <a:spcPts val="1275"/>
              </a:spcBef>
              <a:buNone/>
            </a:pPr>
            <a:r>
              <a:rPr lang="zh-CN" altLang="en-US" sz="22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考勤和作业占</a:t>
            </a:r>
            <a:r>
              <a:rPr lang="en-US" altLang="zh-CN" sz="225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10%</a:t>
            </a:r>
          </a:p>
          <a:p>
            <a:pPr marL="171450" lvl="2" indent="0" algn="just">
              <a:lnSpc>
                <a:spcPct val="120000"/>
              </a:lnSpc>
              <a:spcBef>
                <a:spcPts val="1275"/>
              </a:spcBef>
              <a:buNone/>
            </a:pPr>
            <a:r>
              <a:rPr lang="zh-CN" altLang="en-US" sz="22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中期考试占</a:t>
            </a:r>
            <a:r>
              <a:rPr lang="en-US" altLang="zh-CN" sz="225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10%</a:t>
            </a:r>
          </a:p>
          <a:p>
            <a:pPr marL="171450" lvl="2" indent="0" algn="just">
              <a:lnSpc>
                <a:spcPct val="120000"/>
              </a:lnSpc>
              <a:spcBef>
                <a:spcPts val="1275"/>
              </a:spcBef>
              <a:buNone/>
            </a:pPr>
            <a:r>
              <a:rPr lang="zh-CN" altLang="en-US" sz="22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实验占</a:t>
            </a:r>
            <a:r>
              <a:rPr lang="en-US" altLang="zh-CN" sz="225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10%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20087A-2B3C-45F4-B4C3-17B343F4BE58}"/>
              </a:ext>
            </a:extLst>
          </p:cNvPr>
          <p:cNvSpPr txBox="1"/>
          <p:nvPr/>
        </p:nvSpPr>
        <p:spPr>
          <a:xfrm>
            <a:off x="4230478" y="341283"/>
            <a:ext cx="4583016" cy="5493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课程要求</a:t>
            </a:r>
            <a:endParaRPr lang="en-US" altLang="zh-CN" sz="3200" b="1" dirty="0">
              <a:solidFill>
                <a:srgbClr val="4A66AC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eaLnBrk="1" hangingPunct="1"/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algn="just" defTabSz="685800">
              <a:lnSpc>
                <a:spcPct val="120000"/>
              </a:lnSpc>
              <a:spcBef>
                <a:spcPts val="1275"/>
              </a:spcBef>
              <a:buFont typeface="Arial"/>
              <a:buChar char="•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课后作业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1" algn="just" defTabSz="685800">
              <a:lnSpc>
                <a:spcPct val="120000"/>
              </a:lnSpc>
              <a:spcBef>
                <a:spcPts val="1275"/>
              </a:spcBef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作业每章提交一次（本章结束后的二周内提交到网络学堂）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algn="just" defTabSz="685800">
              <a:lnSpc>
                <a:spcPct val="120000"/>
              </a:lnSpc>
              <a:spcBef>
                <a:spcPts val="1275"/>
              </a:spcBef>
              <a:buFont typeface="Arial"/>
              <a:buChar char="•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1" algn="just" defTabSz="685800">
              <a:lnSpc>
                <a:spcPct val="120000"/>
              </a:lnSpc>
              <a:spcBef>
                <a:spcPts val="1275"/>
              </a:spcBef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实验报告期末统一提交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algn="just" defTabSz="685800">
              <a:lnSpc>
                <a:spcPct val="120000"/>
              </a:lnSpc>
              <a:spcBef>
                <a:spcPts val="1275"/>
              </a:spcBef>
              <a:buFont typeface="Arial"/>
              <a:buChar char="•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学习方法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   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在学习每一部分内容时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不仅要记住给出的结论，还要认真思考所讨论问题的由来、环境、意义、理论依据和应用背景，并结合实例操作系统加深理解，做到举一反三。</a:t>
            </a:r>
          </a:p>
        </p:txBody>
      </p:sp>
    </p:spTree>
    <p:extLst>
      <p:ext uri="{BB962C8B-B14F-4D97-AF65-F5344CB8AC3E}">
        <p14:creationId xmlns:p14="http://schemas.microsoft.com/office/powerpoint/2010/main" val="65972521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895057" y="1534387"/>
            <a:ext cx="7884876" cy="2755106"/>
          </a:xfrm>
        </p:spPr>
        <p:txBody>
          <a:bodyPr/>
          <a:lstStyle/>
          <a:p>
            <a:pPr marL="357188" indent="-357188">
              <a:lnSpc>
                <a:spcPct val="120000"/>
              </a:lnSpc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是指系统中的资源可供内存中多个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并发执行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的进程共同使用。</a:t>
            </a:r>
          </a:p>
          <a:p>
            <a:pPr marL="357188" indent="-357188">
              <a:lnSpc>
                <a:spcPct val="120000"/>
              </a:lnSpc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、互斥共享方式：</a:t>
            </a:r>
          </a:p>
          <a:p>
            <a:pPr marL="357188" indent="-357188">
              <a:lnSpc>
                <a:spcPct val="120000"/>
              </a:lnSpc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把在一段时间内只允许一个进程访问的资源，称为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临界资源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。如打印机、栈、表格等</a:t>
            </a:r>
          </a:p>
          <a:p>
            <a:pPr marL="357188" indent="-357188">
              <a:lnSpc>
                <a:spcPct val="120000"/>
              </a:lnSpc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系统中的临界资源可以提供给多个进程使用，但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一段时间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仅允许一个进程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使用，称为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互斥共享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方式。</a:t>
            </a: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05948" y="427038"/>
            <a:ext cx="4966252" cy="7016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1.3.2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共享</a:t>
            </a:r>
          </a:p>
        </p:txBody>
      </p:sp>
    </p:spTree>
    <p:extLst>
      <p:ext uri="{BB962C8B-B14F-4D97-AF65-F5344CB8AC3E}">
        <p14:creationId xmlns:p14="http://schemas.microsoft.com/office/powerpoint/2010/main" val="1681521165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idx="1"/>
          </p:nvPr>
        </p:nvSpPr>
        <p:spPr>
          <a:xfrm>
            <a:off x="829605" y="1213339"/>
            <a:ext cx="8111244" cy="2667743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、同时访问方式： </a:t>
            </a:r>
          </a:p>
          <a:p>
            <a:pPr lvl="1" eaLnBrk="1" hangingPunct="1">
              <a:lnSpc>
                <a:spcPct val="120000"/>
              </a:lnSpc>
              <a:buFontTx/>
              <a:buChar char="-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从宏观上看，资源共享是指多个任务可以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使用系统中的软硬件资源。</a:t>
            </a:r>
          </a:p>
          <a:p>
            <a:pPr lvl="1" eaLnBrk="1" hangingPunct="1">
              <a:lnSpc>
                <a:spcPct val="120000"/>
              </a:lnSpc>
              <a:buFontTx/>
              <a:buChar char="-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从微观上看，多个进程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交替互斥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地使用系统中的某个资源。例如磁盘。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Char char="-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Char char="-"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并发和共享是操作系统的两个最基本的特征，它们又是互为存在的条件</a:t>
            </a:r>
          </a:p>
        </p:txBody>
      </p:sp>
      <p:sp>
        <p:nvSpPr>
          <p:cNvPr id="76803" name="Rectangle 3"/>
          <p:cNvSpPr>
            <a:spLocks noChangeArrowheads="1"/>
          </p:cNvSpPr>
          <p:nvPr/>
        </p:nvSpPr>
        <p:spPr bwMode="auto">
          <a:xfrm>
            <a:off x="1205947" y="367391"/>
            <a:ext cx="5795857" cy="59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defTabSz="685800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1.3.2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共享</a:t>
            </a:r>
          </a:p>
        </p:txBody>
      </p:sp>
    </p:spTree>
    <p:extLst>
      <p:ext uri="{BB962C8B-B14F-4D97-AF65-F5344CB8AC3E}">
        <p14:creationId xmlns:p14="http://schemas.microsoft.com/office/powerpoint/2010/main" val="441425635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880989" y="1311814"/>
            <a:ext cx="8154906" cy="288369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900"/>
              </a:spcBef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是指通过某种技术把一个物理实体变为（映射为）若干个逻辑上的对应物。</a:t>
            </a:r>
          </a:p>
          <a:p>
            <a:pPr marL="0" indent="0">
              <a:lnSpc>
                <a:spcPct val="110000"/>
              </a:lnSpc>
              <a:spcBef>
                <a:spcPts val="90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时分复用技术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spcBef>
                <a:spcPts val="900"/>
              </a:spcBef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虚拟处理机：分时实现</a:t>
            </a:r>
          </a:p>
          <a:p>
            <a:pPr lvl="1">
              <a:lnSpc>
                <a:spcPct val="110000"/>
              </a:lnSpc>
              <a:spcBef>
                <a:spcPts val="900"/>
              </a:spcBef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虚拟设备：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SPOOLING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（自学）</a:t>
            </a:r>
            <a:endParaRPr lang="en-US" altLang="zh-CN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0">
              <a:lnSpc>
                <a:spcPct val="110000"/>
              </a:lnSpc>
              <a:spcBef>
                <a:spcPts val="90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空分复用技术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spcBef>
                <a:spcPts val="900"/>
              </a:spcBef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虚拟磁盘技术：逻辑分区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spcBef>
                <a:spcPts val="900"/>
              </a:spcBef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虚拟存储器：虚拟存储管理实现</a:t>
            </a:r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79442" y="412750"/>
            <a:ext cx="4992757" cy="701675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1.3.3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虚拟性</a:t>
            </a:r>
          </a:p>
        </p:txBody>
      </p:sp>
    </p:spTree>
    <p:extLst>
      <p:ext uri="{BB962C8B-B14F-4D97-AF65-F5344CB8AC3E}">
        <p14:creationId xmlns:p14="http://schemas.microsoft.com/office/powerpoint/2010/main" val="1632130707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xfrm>
            <a:off x="880989" y="1689424"/>
            <a:ext cx="7938882" cy="2268791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、执行结果不确定，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程序不可再现。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、异步性，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多道程序环境下程序（进程）以异步的方式执行，每道程序在何时执行、各自执行的顺序、完成时间都是不确定的，也是不可预知的。</a:t>
            </a:r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32452" y="412750"/>
            <a:ext cx="4939748" cy="7016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1.3.4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异步性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6D93F3F-7382-4A7D-B01D-D13F59E88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4337644"/>
            <a:ext cx="65532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B0F0"/>
                </a:solidFill>
              </a:rPr>
              <a:t>进程以人们不可预知的速度向前推进。</a:t>
            </a:r>
            <a:endParaRPr lang="en-US" altLang="zh-CN" sz="2800" dirty="0">
              <a:solidFill>
                <a:srgbClr val="00B0F0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800" b="0" dirty="0">
              <a:solidFill>
                <a:srgbClr val="FF0000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800" b="0" dirty="0">
              <a:solidFill>
                <a:srgbClr val="FF0000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B0F0"/>
                </a:solidFill>
              </a:rPr>
              <a:t>运行结果如何保证正确</a:t>
            </a:r>
            <a:r>
              <a:rPr lang="en-US" altLang="zh-CN" sz="2800" dirty="0">
                <a:solidFill>
                  <a:srgbClr val="00B0F0"/>
                </a:solidFill>
              </a:rPr>
              <a:t>?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137F58-3A34-410C-BEFC-D23754E94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007" y="5017074"/>
            <a:ext cx="377985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694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783B82-7C90-4537-888C-8C29D4691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7362"/>
            <a:ext cx="7190789" cy="549275"/>
          </a:xfrm>
        </p:spPr>
        <p:txBody>
          <a:bodyPr/>
          <a:lstStyle/>
          <a:p>
            <a:r>
              <a:rPr lang="zh-CN" altLang="en-US" sz="2800" dirty="0"/>
              <a:t>存储程序计算机的结构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15224B-9795-4A84-911F-6B5079E59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81200"/>
            <a:ext cx="789218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>
          <a:xfrm>
            <a:off x="880990" y="1199454"/>
            <a:ext cx="8100900" cy="4803781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操作系统的主要任务：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45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为多道程序的运行提供良好的运行环境，以保证多道程序能有条不紊地、高效地运行，并能最大程度地提高系统中各种资源的利用率和方便用户的使用。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操作系统应具有五方面的功能：</a:t>
            </a:r>
          </a:p>
          <a:p>
            <a:pPr>
              <a:lnSpc>
                <a:spcPct val="120000"/>
              </a:lnSpc>
              <a:spcBef>
                <a:spcPts val="45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、处理机管理（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>
              <a:lnSpc>
                <a:spcPct val="120000"/>
              </a:lnSpc>
              <a:spcBef>
                <a:spcPts val="45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、存储器管理</a:t>
            </a:r>
          </a:p>
          <a:p>
            <a:pPr>
              <a:lnSpc>
                <a:spcPct val="120000"/>
              </a:lnSpc>
              <a:spcBef>
                <a:spcPts val="45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、设备管理</a:t>
            </a:r>
          </a:p>
          <a:p>
            <a:pPr>
              <a:lnSpc>
                <a:spcPct val="120000"/>
              </a:lnSpc>
              <a:spcBef>
                <a:spcPts val="45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、文件管理</a:t>
            </a:r>
          </a:p>
          <a:p>
            <a:pPr>
              <a:lnSpc>
                <a:spcPct val="120000"/>
              </a:lnSpc>
              <a:spcBef>
                <a:spcPts val="45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、方便用户使用的用户接口。 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72208" y="398463"/>
            <a:ext cx="4899991" cy="701675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操作系统的主要功能</a:t>
            </a:r>
          </a:p>
        </p:txBody>
      </p:sp>
    </p:spTree>
    <p:extLst>
      <p:ext uri="{BB962C8B-B14F-4D97-AF65-F5344CB8AC3E}">
        <p14:creationId xmlns:p14="http://schemas.microsoft.com/office/powerpoint/2010/main" val="342141682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Rectangle 3"/>
          <p:cNvSpPr>
            <a:spLocks noGrp="1" noChangeArrowheads="1"/>
          </p:cNvSpPr>
          <p:nvPr>
            <p:ph idx="1"/>
          </p:nvPr>
        </p:nvSpPr>
        <p:spPr>
          <a:xfrm>
            <a:off x="880990" y="1523708"/>
            <a:ext cx="7776864" cy="2178844"/>
          </a:xfrm>
        </p:spPr>
        <p:txBody>
          <a:bodyPr/>
          <a:lstStyle/>
          <a:p>
            <a:pPr marL="279797" indent="-279797">
              <a:spcBef>
                <a:spcPts val="9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操作系统是一个大型系统软件，其结构已经历了四代的变革：</a:t>
            </a:r>
          </a:p>
          <a:p>
            <a:pPr marL="279797" indent="-279797">
              <a:spcBef>
                <a:spcPts val="90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第一代的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是无结构的；</a:t>
            </a:r>
          </a:p>
          <a:p>
            <a:pPr marL="279797" indent="-279797">
              <a:spcBef>
                <a:spcPts val="90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第二代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采用了模块式结构；</a:t>
            </a:r>
          </a:p>
          <a:p>
            <a:pPr marL="279797" indent="-279797">
              <a:spcBef>
                <a:spcPts val="90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第三代是层次式结构</a:t>
            </a:r>
          </a:p>
          <a:p>
            <a:pPr marL="279797" indent="-279797">
              <a:spcBef>
                <a:spcPts val="90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现代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结构是微内核结构；</a:t>
            </a:r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05948" y="427038"/>
            <a:ext cx="4966252" cy="701675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1.5 OS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结构设计 </a:t>
            </a:r>
          </a:p>
        </p:txBody>
      </p:sp>
    </p:spTree>
    <p:extLst>
      <p:ext uri="{BB962C8B-B14F-4D97-AF65-F5344CB8AC3E}">
        <p14:creationId xmlns:p14="http://schemas.microsoft.com/office/powerpoint/2010/main" val="1425742319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9" name="Rectangle 3"/>
          <p:cNvSpPr>
            <a:spLocks noGrp="1" noChangeArrowheads="1"/>
          </p:cNvSpPr>
          <p:nvPr>
            <p:ph idx="1"/>
          </p:nvPr>
        </p:nvSpPr>
        <p:spPr>
          <a:xfrm>
            <a:off x="854485" y="2181230"/>
            <a:ext cx="7785932" cy="3394472"/>
          </a:xfrm>
        </p:spPr>
        <p:txBody>
          <a:bodyPr/>
          <a:lstStyle/>
          <a:p>
            <a:pPr algn="just">
              <a:lnSpc>
                <a:spcPct val="120000"/>
              </a:lnSpc>
              <a:spcBef>
                <a:spcPts val="9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操作系统中增加了越来越多的功能，并且随着底层硬件更高的性能，更加通用，操作系统的大小和复杂性也随着增加。</a:t>
            </a:r>
          </a:p>
          <a:p>
            <a:pPr algn="just">
              <a:lnSpc>
                <a:spcPct val="120000"/>
              </a:lnSpc>
              <a:spcBef>
                <a:spcPts val="9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为了控制该软件的复杂性，在开发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时，先后引入了分解、模块化、抽象和隐蔽等方法。开发方法的不断发展，促进了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结构的更新换代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</a:p>
          <a:p>
            <a:pPr algn="just">
              <a:lnSpc>
                <a:spcPct val="120000"/>
              </a:lnSpc>
              <a:spcBef>
                <a:spcPts val="900"/>
              </a:spcBef>
              <a:buNone/>
            </a:pPr>
            <a:r>
              <a:rPr lang="zh-CN" altLang="en-US" sz="1800" dirty="0">
                <a:latin typeface="黑体" panose="02010609060101010101" pitchFamily="49" charset="-122"/>
              </a:rPr>
              <a:t> </a:t>
            </a:r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60174" y="1311827"/>
            <a:ext cx="4953000" cy="701675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zh-CN" altLang="en-US" sz="28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传统的操作系统结构</a:t>
            </a:r>
            <a:r>
              <a:rPr lang="zh-CN" alt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8622207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3"/>
          <p:cNvSpPr>
            <a:spLocks noGrp="1" noChangeArrowheads="1"/>
          </p:cNvSpPr>
          <p:nvPr>
            <p:ph idx="1"/>
          </p:nvPr>
        </p:nvSpPr>
        <p:spPr>
          <a:xfrm>
            <a:off x="675216" y="2202822"/>
            <a:ext cx="8100900" cy="3771900"/>
          </a:xfrm>
        </p:spPr>
        <p:txBody>
          <a:bodyPr/>
          <a:lstStyle/>
          <a:p>
            <a:pPr algn="just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在早期开发操作系统时，设计者只是把他的注意力放在功能的实现和获得高效率上，缺乏首尾一致的设计思想。</a:t>
            </a:r>
          </a:p>
          <a:p>
            <a:pPr algn="just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是为数众多的一组过程的集合，各过程之间可以相互调用，在操作系统内部不存在任何结构，因此，有人把它称为整体系统结构。</a:t>
            </a:r>
          </a:p>
          <a:p>
            <a:pPr algn="just" eaLnBrk="1" hangingPunct="1"/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缺陷：</a:t>
            </a:r>
          </a:p>
          <a:p>
            <a:pPr lvl="1" algn="just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设计出的操作系统既庞大又杂乱，缺乏清晰的程序结构。</a:t>
            </a:r>
          </a:p>
          <a:p>
            <a:pPr lvl="1" algn="just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编制出的程序错误很多，给调试工作带来很多困难；增加了维护人员的负担。</a:t>
            </a:r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2938" y="449263"/>
            <a:ext cx="5391081" cy="639762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1.5.1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传统操作系统结构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6049AB-0361-4587-B058-417375057CCB}"/>
              </a:ext>
            </a:extLst>
          </p:cNvPr>
          <p:cNvSpPr txBox="1"/>
          <p:nvPr/>
        </p:nvSpPr>
        <p:spPr>
          <a:xfrm>
            <a:off x="858119" y="1353536"/>
            <a:ext cx="45885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A66AC">
                    <a:lumMod val="75000"/>
                  </a:srgb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1.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A66AC">
                    <a:lumMod val="75000"/>
                  </a:srgb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无结构操作系统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1982254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3"/>
          <p:cNvSpPr>
            <a:spLocks noGrp="1" noChangeArrowheads="1"/>
          </p:cNvSpPr>
          <p:nvPr>
            <p:ph idx="1"/>
          </p:nvPr>
        </p:nvSpPr>
        <p:spPr>
          <a:xfrm>
            <a:off x="769453" y="1150230"/>
            <a:ext cx="8100900" cy="2340564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模块化结构（模块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接口法） 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使用分块结构的系统包含若干</a:t>
            </a:r>
            <a:r>
              <a:rPr lang="en-US" altLang="zh-CN" sz="24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module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（模块）；其中，每一块实现一组基本概念以及与其相关的基本属性。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块与块之间的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相互关系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所有各块的实现均可以任意引用其它各块所提供的概念及属性。</a:t>
            </a:r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39686" y="412750"/>
            <a:ext cx="5032513" cy="7016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模块化</a:t>
            </a: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结构 </a:t>
            </a:r>
          </a:p>
        </p:txBody>
      </p:sp>
      <p:graphicFrame>
        <p:nvGraphicFramePr>
          <p:cNvPr id="5" name="Object 39">
            <a:extLst>
              <a:ext uri="{FF2B5EF4-FFF2-40B4-BE49-F238E27FC236}">
                <a16:creationId xmlns:a16="http://schemas.microsoft.com/office/drawing/2014/main" id="{2861B4BB-DCE8-45F9-A5DD-D8D73317C4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505773"/>
              </p:ext>
            </p:extLst>
          </p:nvPr>
        </p:nvGraphicFramePr>
        <p:xfrm>
          <a:off x="461179" y="3781540"/>
          <a:ext cx="7762875" cy="285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Visio" r:id="rId4" imgW="4099560" imgH="1508760" progId="Visio.Drawing.11">
                  <p:embed/>
                </p:oleObj>
              </mc:Choice>
              <mc:Fallback>
                <p:oleObj name="Visio" r:id="rId4" imgW="4099560" imgH="1508760" progId="Visio.Drawing.11">
                  <p:embed/>
                  <p:pic>
                    <p:nvPicPr>
                      <p:cNvPr id="151555" name="Object 39">
                        <a:extLst>
                          <a:ext uri="{FF2B5EF4-FFF2-40B4-BE49-F238E27FC236}">
                            <a16:creationId xmlns:a16="http://schemas.microsoft.com/office/drawing/2014/main" id="{72F3068D-20B7-477A-B50F-D97BD1CE02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179" y="3781540"/>
                        <a:ext cx="7762875" cy="285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6648139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>
            <a:extLst>
              <a:ext uri="{FF2B5EF4-FFF2-40B4-BE49-F238E27FC236}">
                <a16:creationId xmlns:a16="http://schemas.microsoft.com/office/drawing/2014/main" id="{E0499821-1860-4317-B87F-5040194FE4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0350" y="1280865"/>
            <a:ext cx="9222067" cy="4905692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110000"/>
              </a:lnSpc>
              <a:spcAft>
                <a:spcPct val="20000"/>
              </a:spcAft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课程教材：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spcAft>
                <a:spcPct val="20000"/>
              </a:spcAft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计算机操作系统（慕课版），汤小丹等，人民邮电出版社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spcAft>
                <a:spcPct val="20000"/>
              </a:spcAft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操作系统应用编程，刘玓、陈佳、肖堃、丁熠，人民邮电出版社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10000"/>
              </a:lnSpc>
              <a:spcAft>
                <a:spcPct val="20000"/>
              </a:spcAft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参考书目：</a:t>
            </a:r>
          </a:p>
          <a:p>
            <a:pPr lvl="1" eaLnBrk="1" hangingPunct="1">
              <a:lnSpc>
                <a:spcPct val="110000"/>
              </a:lnSpc>
              <a:spcAft>
                <a:spcPct val="20000"/>
              </a:spcAft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现代操作系统，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Andrew </a:t>
            </a:r>
            <a:r>
              <a:rPr kumimoji="1"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S.Tanenbaum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0" eaLnBrk="1" hangingPunct="1">
              <a:lnSpc>
                <a:spcPct val="110000"/>
              </a:lnSpc>
              <a:spcAft>
                <a:spcPct val="20000"/>
              </a:spcAft>
              <a:buNone/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陈向群译，机械工业出版社，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2009.7</a:t>
            </a:r>
          </a:p>
          <a:p>
            <a:pPr lvl="1" eaLnBrk="1" hangingPunct="1">
              <a:lnSpc>
                <a:spcPct val="110000"/>
              </a:lnSpc>
              <a:spcAft>
                <a:spcPct val="20000"/>
              </a:spcAft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Operating System Internals and Design principles, William Stallings , </a:t>
            </a:r>
            <a:r>
              <a:rPr kumimoji="1"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TsingHua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University Press</a:t>
            </a:r>
          </a:p>
          <a:p>
            <a:pPr lvl="1" eaLnBrk="1" hangingPunct="1">
              <a:lnSpc>
                <a:spcPct val="110000"/>
              </a:lnSpc>
              <a:spcAft>
                <a:spcPct val="20000"/>
              </a:spcAft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Applied Operating System Concepts , Abraham </a:t>
            </a:r>
            <a:r>
              <a:rPr kumimoji="1"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Silberschatz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etc. , 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Higher Education Press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71F86926-A0F6-42E2-9689-9712E250952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633538" y="311150"/>
            <a:ext cx="7510462" cy="6619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教材</a:t>
            </a: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参考书籍</a:t>
            </a:r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Rectangle 2"/>
          <p:cNvSpPr>
            <a:spLocks noGrp="1" noChangeArrowheads="1"/>
          </p:cNvSpPr>
          <p:nvPr>
            <p:ph idx="1"/>
          </p:nvPr>
        </p:nvSpPr>
        <p:spPr>
          <a:xfrm>
            <a:off x="816972" y="1480626"/>
            <a:ext cx="8046894" cy="2721749"/>
          </a:xfrm>
        </p:spPr>
        <p:txBody>
          <a:bodyPr>
            <a:noAutofit/>
          </a:bodyPr>
          <a:lstStyle/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模块化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的优缺点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优点：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①提高了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设计的正确性、可理解性和可维护性。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②增强了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的可适应性。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③加速了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的开发过程。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对模块的划分及对接口的规定要精确描述很困难。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②从功能观点来划分模块时，未能将共享资源和独占资源加以区别。</a:t>
            </a:r>
          </a:p>
        </p:txBody>
      </p:sp>
      <p:sp>
        <p:nvSpPr>
          <p:cNvPr id="4" name="Rectangle 37"/>
          <p:cNvSpPr txBox="1">
            <a:spLocks noChangeArrowheads="1"/>
          </p:cNvSpPr>
          <p:nvPr/>
        </p:nvSpPr>
        <p:spPr>
          <a:xfrm>
            <a:off x="1152939" y="384152"/>
            <a:ext cx="5942454" cy="70246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模块化</a:t>
            </a: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结构 </a:t>
            </a:r>
          </a:p>
        </p:txBody>
      </p:sp>
    </p:spTree>
    <p:extLst>
      <p:ext uri="{BB962C8B-B14F-4D97-AF65-F5344CB8AC3E}">
        <p14:creationId xmlns:p14="http://schemas.microsoft.com/office/powerpoint/2010/main" val="175588202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Rectangle 3"/>
          <p:cNvSpPr>
            <a:spLocks noGrp="1" noChangeArrowheads="1"/>
          </p:cNvSpPr>
          <p:nvPr>
            <p:ph idx="1"/>
          </p:nvPr>
        </p:nvSpPr>
        <p:spPr>
          <a:xfrm>
            <a:off x="796546" y="1325881"/>
            <a:ext cx="7830870" cy="261342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9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使用分层系统结构包含若干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layer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（层）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；其中，每一层实现一组基本概念以及与其相关的基本属性。</a:t>
            </a:r>
          </a:p>
          <a:p>
            <a:pPr>
              <a:lnSpc>
                <a:spcPct val="150000"/>
              </a:lnSpc>
              <a:spcBef>
                <a:spcPts val="900"/>
              </a:spcBef>
              <a:buClr>
                <a:schemeClr val="tx1"/>
              </a:buClr>
              <a:buFontTx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层与层之间的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相互关系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>
              <a:lnSpc>
                <a:spcPct val="150000"/>
              </a:lnSpc>
              <a:spcBef>
                <a:spcPts val="900"/>
              </a:spcBef>
              <a:buClr>
                <a:schemeClr val="tx1"/>
              </a:buClr>
              <a:buNone/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所有各层的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实现不依赖其以上各层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所提供的概念及其属性，只依赖其直接下层所提供的概念及属性；</a:t>
            </a:r>
          </a:p>
          <a:p>
            <a:pPr>
              <a:lnSpc>
                <a:spcPct val="150000"/>
              </a:lnSpc>
              <a:spcBef>
                <a:spcPts val="900"/>
              </a:spcBef>
              <a:buClr>
                <a:schemeClr val="tx1"/>
              </a:buClr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每一层均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对其上各层隐藏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其下各层的存在。</a:t>
            </a:r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2938" y="434975"/>
            <a:ext cx="5019261" cy="7445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分层式</a:t>
            </a: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结构 </a:t>
            </a:r>
          </a:p>
        </p:txBody>
      </p:sp>
    </p:spTree>
    <p:extLst>
      <p:ext uri="{BB962C8B-B14F-4D97-AF65-F5344CB8AC3E}">
        <p14:creationId xmlns:p14="http://schemas.microsoft.com/office/powerpoint/2010/main" val="468380036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Rectangle 2"/>
          <p:cNvSpPr>
            <a:spLocks noGrp="1" noChangeArrowheads="1"/>
          </p:cNvSpPr>
          <p:nvPr>
            <p:ph idx="1"/>
          </p:nvPr>
        </p:nvSpPr>
        <p:spPr>
          <a:xfrm>
            <a:off x="768448" y="1464048"/>
            <a:ext cx="8100900" cy="2916677"/>
          </a:xfrm>
        </p:spPr>
        <p:txBody>
          <a:bodyPr/>
          <a:lstStyle/>
          <a:p>
            <a:pPr marL="496491" indent="-496491" algn="just"/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层次的设置时应考虑的几个因素</a:t>
            </a:r>
          </a:p>
          <a:p>
            <a:pPr marL="496491" indent="-496491" algn="just">
              <a:buNone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）程序嵌套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。通常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的每个功能的实现，并非是只用一个程序便能完成的，而是要经由若干个软件层才有可能完成，因此在考虑实现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时，每个功能可能形成的程序嵌套。 </a:t>
            </a:r>
          </a:p>
          <a:p>
            <a:pPr marL="496491" indent="-496491" algn="just">
              <a:buNone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）运行频率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。将那些经常活跃的模块放在最接近硬件的层 。</a:t>
            </a:r>
          </a:p>
          <a:p>
            <a:pPr marL="496491" indent="-496491" algn="just">
              <a:buNone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）公用模块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。把供多种资源管理程序调用的公用模块，设置在最低层， 以便调用。</a:t>
            </a:r>
          </a:p>
          <a:p>
            <a:pPr marL="496491" indent="-496491" algn="just">
              <a:buNone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）用户接口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。命令接口、程序接口以及图形用户接口。这些接口应设置在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的最高层，直接提供给用户使用。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39686" y="427038"/>
            <a:ext cx="5032513" cy="701675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分层式</a:t>
            </a: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结构 </a:t>
            </a:r>
          </a:p>
        </p:txBody>
      </p:sp>
    </p:spTree>
    <p:extLst>
      <p:ext uri="{BB962C8B-B14F-4D97-AF65-F5344CB8AC3E}">
        <p14:creationId xmlns:p14="http://schemas.microsoft.com/office/powerpoint/2010/main" val="1535698797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0">
            <a:extLst>
              <a:ext uri="{FF2B5EF4-FFF2-40B4-BE49-F238E27FC236}">
                <a16:creationId xmlns:a16="http://schemas.microsoft.com/office/drawing/2014/main" id="{2D1FBEBD-939B-4517-9C0F-E6326CFB7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5300" y="467519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2800" dirty="0"/>
              <a:t>操作系统层次化体系结构</a:t>
            </a:r>
          </a:p>
        </p:txBody>
      </p:sp>
      <p:sp>
        <p:nvSpPr>
          <p:cNvPr id="228373" name="Text Box 21">
            <a:extLst>
              <a:ext uri="{FF2B5EF4-FFF2-40B4-BE49-F238E27FC236}">
                <a16:creationId xmlns:a16="http://schemas.microsoft.com/office/drawing/2014/main" id="{5C2AA6F7-8A15-4F66-8053-AD67444FAB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676400"/>
            <a:ext cx="6477000" cy="4413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 algn="ctr">
              <a:defRPr/>
            </a:pP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应用程序</a:t>
            </a:r>
          </a:p>
        </p:txBody>
      </p:sp>
      <p:sp>
        <p:nvSpPr>
          <p:cNvPr id="156676" name="Text Box 22">
            <a:extLst>
              <a:ext uri="{FF2B5EF4-FFF2-40B4-BE49-F238E27FC236}">
                <a16:creationId xmlns:a16="http://schemas.microsoft.com/office/drawing/2014/main" id="{EC3D318F-4607-438B-A04F-E1E707E08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911475"/>
            <a:ext cx="1892300" cy="511175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楷体_GB2312" pitchFamily="49" charset="-122"/>
                <a:ea typeface="楷体_GB2312" pitchFamily="49" charset="-122"/>
              </a:rPr>
              <a:t>任务管理</a:t>
            </a:r>
          </a:p>
        </p:txBody>
      </p:sp>
      <p:sp>
        <p:nvSpPr>
          <p:cNvPr id="228375" name="Text Box 23">
            <a:extLst>
              <a:ext uri="{FF2B5EF4-FFF2-40B4-BE49-F238E27FC236}">
                <a16:creationId xmlns:a16="http://schemas.microsoft.com/office/drawing/2014/main" id="{7FB40CEB-7B33-4E60-B048-1FB766406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494338"/>
            <a:ext cx="6477000" cy="4318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 algn="ctr">
              <a:defRPr/>
            </a:pP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硬  件</a:t>
            </a:r>
          </a:p>
        </p:txBody>
      </p:sp>
      <p:sp>
        <p:nvSpPr>
          <p:cNvPr id="156678" name="Text Box 24">
            <a:extLst>
              <a:ext uri="{FF2B5EF4-FFF2-40B4-BE49-F238E27FC236}">
                <a16:creationId xmlns:a16="http://schemas.microsoft.com/office/drawing/2014/main" id="{04DEB28D-E3EE-4DB0-B089-22AAA34C0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6975" y="2911475"/>
            <a:ext cx="2049463" cy="511175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楷体_GB2312" pitchFamily="49" charset="-122"/>
                <a:ea typeface="楷体_GB2312" pitchFamily="49" charset="-122"/>
              </a:rPr>
              <a:t>用户扩展处理</a:t>
            </a:r>
          </a:p>
        </p:txBody>
      </p:sp>
      <p:sp>
        <p:nvSpPr>
          <p:cNvPr id="156679" name="Text Box 25">
            <a:extLst>
              <a:ext uri="{FF2B5EF4-FFF2-40B4-BE49-F238E27FC236}">
                <a16:creationId xmlns:a16="http://schemas.microsoft.com/office/drawing/2014/main" id="{1EFF6A7D-6BD7-4676-B7AB-7C63A61F4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4238" y="3590925"/>
            <a:ext cx="1423987" cy="5095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楷体_GB2312" pitchFamily="49" charset="-122"/>
                <a:ea typeface="楷体_GB2312" pitchFamily="49" charset="-122"/>
              </a:rPr>
              <a:t>调度管理</a:t>
            </a:r>
          </a:p>
        </p:txBody>
      </p:sp>
      <p:sp>
        <p:nvSpPr>
          <p:cNvPr id="228378" name="Text Box 26">
            <a:extLst>
              <a:ext uri="{FF2B5EF4-FFF2-40B4-BE49-F238E27FC236}">
                <a16:creationId xmlns:a16="http://schemas.microsoft.com/office/drawing/2014/main" id="{8E9F33D5-8A46-43CD-8844-79D2EB7FA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932363"/>
            <a:ext cx="6477000" cy="43021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 algn="ctr">
              <a:defRPr/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硬件抽象层</a:t>
            </a:r>
          </a:p>
        </p:txBody>
      </p:sp>
      <p:sp>
        <p:nvSpPr>
          <p:cNvPr id="228379" name="Text Box 27">
            <a:extLst>
              <a:ext uri="{FF2B5EF4-FFF2-40B4-BE49-F238E27FC236}">
                <a16:creationId xmlns:a16="http://schemas.microsoft.com/office/drawing/2014/main" id="{4CDF1CF4-A06A-4553-B61F-28678B3E1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278063"/>
            <a:ext cx="6477000" cy="43973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 algn="ctr">
              <a:defRPr/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应用编程接口</a:t>
            </a:r>
          </a:p>
        </p:txBody>
      </p:sp>
      <p:sp>
        <p:nvSpPr>
          <p:cNvPr id="156682" name="Text Box 28">
            <a:extLst>
              <a:ext uri="{FF2B5EF4-FFF2-40B4-BE49-F238E27FC236}">
                <a16:creationId xmlns:a16="http://schemas.microsoft.com/office/drawing/2014/main" id="{E3E49986-7711-4022-998D-4589606B9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590925"/>
            <a:ext cx="1403350" cy="5095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楷体_GB2312" pitchFamily="49" charset="-122"/>
                <a:ea typeface="楷体_GB2312" pitchFamily="49" charset="-122"/>
              </a:rPr>
              <a:t>内存管理</a:t>
            </a:r>
          </a:p>
        </p:txBody>
      </p:sp>
      <p:sp>
        <p:nvSpPr>
          <p:cNvPr id="156683" name="Text Box 29">
            <a:extLst>
              <a:ext uri="{FF2B5EF4-FFF2-40B4-BE49-F238E27FC236}">
                <a16:creationId xmlns:a16="http://schemas.microsoft.com/office/drawing/2014/main" id="{71F71AE9-9C65-419B-A3F2-94031A5C5B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581400"/>
            <a:ext cx="1401763" cy="5095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楷体_GB2312" pitchFamily="49" charset="-122"/>
                <a:ea typeface="楷体_GB2312" pitchFamily="49" charset="-122"/>
              </a:rPr>
              <a:t>中断管理</a:t>
            </a:r>
          </a:p>
        </p:txBody>
      </p:sp>
      <p:sp>
        <p:nvSpPr>
          <p:cNvPr id="156684" name="Text Box 30">
            <a:extLst>
              <a:ext uri="{FF2B5EF4-FFF2-40B4-BE49-F238E27FC236}">
                <a16:creationId xmlns:a16="http://schemas.microsoft.com/office/drawing/2014/main" id="{4C8F34D7-563B-4E01-B9A2-86761C6E2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9175" y="4249738"/>
            <a:ext cx="1901825" cy="511175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楷体_GB2312" pitchFamily="49" charset="-122"/>
                <a:ea typeface="楷体_GB2312" pitchFamily="49" charset="-122"/>
              </a:rPr>
              <a:t>时钟</a:t>
            </a:r>
            <a:r>
              <a:rPr lang="en-US" altLang="zh-CN" sz="160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1600">
                <a:latin typeface="楷体_GB2312" pitchFamily="49" charset="-122"/>
                <a:ea typeface="楷体_GB2312" pitchFamily="49" charset="-122"/>
              </a:rPr>
              <a:t>定时器管理</a:t>
            </a:r>
          </a:p>
        </p:txBody>
      </p:sp>
      <p:sp>
        <p:nvSpPr>
          <p:cNvPr id="156685" name="Text Box 31">
            <a:extLst>
              <a:ext uri="{FF2B5EF4-FFF2-40B4-BE49-F238E27FC236}">
                <a16:creationId xmlns:a16="http://schemas.microsoft.com/office/drawing/2014/main" id="{E850183F-6D64-4806-8367-425FFDD3C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25" y="2911475"/>
            <a:ext cx="1920875" cy="511175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楷体_GB2312" pitchFamily="49" charset="-122"/>
                <a:ea typeface="楷体_GB2312" pitchFamily="49" charset="-122"/>
              </a:rPr>
              <a:t>I/O</a:t>
            </a:r>
            <a:r>
              <a:rPr lang="zh-CN" altLang="en-US" sz="1800">
                <a:latin typeface="楷体_GB2312" pitchFamily="49" charset="-122"/>
                <a:ea typeface="楷体_GB2312" pitchFamily="49" charset="-122"/>
              </a:rPr>
              <a:t>管理</a:t>
            </a:r>
          </a:p>
        </p:txBody>
      </p:sp>
      <p:sp>
        <p:nvSpPr>
          <p:cNvPr id="156686" name="Text Box 32">
            <a:extLst>
              <a:ext uri="{FF2B5EF4-FFF2-40B4-BE49-F238E27FC236}">
                <a16:creationId xmlns:a16="http://schemas.microsoft.com/office/drawing/2014/main" id="{2C4E51B9-014B-4B4A-8F19-36FC5BC85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2850" y="3570288"/>
            <a:ext cx="1708150" cy="511175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楷体_GB2312" pitchFamily="49" charset="-122"/>
                <a:ea typeface="楷体_GB2312" pitchFamily="49" charset="-122"/>
              </a:rPr>
              <a:t>出错处理</a:t>
            </a:r>
          </a:p>
        </p:txBody>
      </p:sp>
      <p:sp>
        <p:nvSpPr>
          <p:cNvPr id="156687" name="Text Box 33">
            <a:extLst>
              <a:ext uri="{FF2B5EF4-FFF2-40B4-BE49-F238E27FC236}">
                <a16:creationId xmlns:a16="http://schemas.microsoft.com/office/drawing/2014/main" id="{3AC417ED-3350-417C-A557-4BFC20A6B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249738"/>
            <a:ext cx="4081463" cy="511175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楷体_GB2312" pitchFamily="49" charset="-122"/>
                <a:ea typeface="楷体_GB2312" pitchFamily="49" charset="-122"/>
              </a:rPr>
              <a:t>同步、通信管理（消息队列，信号量，事件，异步信号</a:t>
            </a:r>
            <a:r>
              <a:rPr lang="en-US" altLang="zh-CN" sz="160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1600">
                <a:latin typeface="楷体_GB2312" pitchFamily="49" charset="-122"/>
                <a:ea typeface="楷体_GB2312" pitchFamily="49" charset="-122"/>
              </a:rPr>
              <a:t>）</a:t>
            </a:r>
          </a:p>
        </p:txBody>
      </p:sp>
      <p:sp>
        <p:nvSpPr>
          <p:cNvPr id="156688" name="Rectangle 34">
            <a:extLst>
              <a:ext uri="{FF2B5EF4-FFF2-40B4-BE49-F238E27FC236}">
                <a16:creationId xmlns:a16="http://schemas.microsoft.com/office/drawing/2014/main" id="{2C874DE2-74CC-46FD-8D54-782B93C47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9436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DeltaCORE</a:t>
            </a:r>
            <a:r>
              <a:rPr kumimoji="1"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的体系结构：层次＋模块结构</a:t>
            </a:r>
          </a:p>
        </p:txBody>
      </p:sp>
      <p:sp>
        <p:nvSpPr>
          <p:cNvPr id="228387" name="AutoShape 35">
            <a:extLst>
              <a:ext uri="{FF2B5EF4-FFF2-40B4-BE49-F238E27FC236}">
                <a16:creationId xmlns:a16="http://schemas.microsoft.com/office/drawing/2014/main" id="{020D128A-F86D-4EAE-B4A0-2752621DD959}"/>
              </a:ext>
            </a:extLst>
          </p:cNvPr>
          <p:cNvSpPr>
            <a:spLocks/>
          </p:cNvSpPr>
          <p:nvPr/>
        </p:nvSpPr>
        <p:spPr bwMode="auto">
          <a:xfrm>
            <a:off x="1143000" y="1752600"/>
            <a:ext cx="228600" cy="4114800"/>
          </a:xfrm>
          <a:prstGeom prst="leftBrace">
            <a:avLst>
              <a:gd name="adj1" fmla="val 150000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/>
          </a:p>
        </p:txBody>
      </p:sp>
      <p:sp>
        <p:nvSpPr>
          <p:cNvPr id="228388" name="Rectangle 36">
            <a:extLst>
              <a:ext uri="{FF2B5EF4-FFF2-40B4-BE49-F238E27FC236}">
                <a16:creationId xmlns:a16="http://schemas.microsoft.com/office/drawing/2014/main" id="{72ADEC24-4E54-4BA2-9B39-AF78519AB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124200"/>
            <a:ext cx="53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rgbClr val="FF0000"/>
                </a:solidFill>
              </a:rPr>
              <a:t>分层次</a:t>
            </a:r>
          </a:p>
        </p:txBody>
      </p:sp>
      <p:sp>
        <p:nvSpPr>
          <p:cNvPr id="228389" name="Rectangle 37">
            <a:extLst>
              <a:ext uri="{FF2B5EF4-FFF2-40B4-BE49-F238E27FC236}">
                <a16:creationId xmlns:a16="http://schemas.microsoft.com/office/drawing/2014/main" id="{AF3B4A5D-A348-4DE7-A9F1-B829BFC82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3124200"/>
            <a:ext cx="53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rgbClr val="FF0000"/>
                </a:solidFill>
              </a:rPr>
              <a:t>模块化</a:t>
            </a:r>
          </a:p>
        </p:txBody>
      </p:sp>
      <p:sp>
        <p:nvSpPr>
          <p:cNvPr id="228390" name="AutoShape 38">
            <a:extLst>
              <a:ext uri="{FF2B5EF4-FFF2-40B4-BE49-F238E27FC236}">
                <a16:creationId xmlns:a16="http://schemas.microsoft.com/office/drawing/2014/main" id="{D763349A-2A51-4179-89E3-B98DFFC68A19}"/>
              </a:ext>
            </a:extLst>
          </p:cNvPr>
          <p:cNvSpPr>
            <a:spLocks/>
          </p:cNvSpPr>
          <p:nvPr/>
        </p:nvSpPr>
        <p:spPr bwMode="auto">
          <a:xfrm>
            <a:off x="8077200" y="2971800"/>
            <a:ext cx="457200" cy="1676400"/>
          </a:xfrm>
          <a:prstGeom prst="rightBrace">
            <a:avLst>
              <a:gd name="adj1" fmla="val 30556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8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28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8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8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87" grpId="0" animBg="1"/>
      <p:bldP spid="228388" grpId="0"/>
      <p:bldP spid="228389" grpId="0"/>
      <p:bldP spid="22839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66191" y="201078"/>
            <a:ext cx="7977809" cy="857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30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000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.5.2 </a:t>
            </a:r>
            <a:r>
              <a:rPr lang="zh-CN" altLang="en-US" sz="30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en-US" altLang="zh-CN" sz="30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0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服务器模式</a:t>
            </a:r>
            <a:br>
              <a:rPr lang="en-US" altLang="zh-CN" sz="30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0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(Client-Server Model) </a:t>
            </a:r>
            <a:endParaRPr lang="zh-CN" altLang="en-US" sz="3000" b="1" dirty="0">
              <a:solidFill>
                <a:srgbClr val="4A66AC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811" name="Text Box 6"/>
          <p:cNvSpPr txBox="1">
            <a:spLocks noChangeArrowheads="1"/>
          </p:cNvSpPr>
          <p:nvPr/>
        </p:nvSpPr>
        <p:spPr bwMode="auto">
          <a:xfrm>
            <a:off x="2333939" y="2878846"/>
            <a:ext cx="3799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单机环境下的客户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服务器模式 </a:t>
            </a:r>
          </a:p>
        </p:txBody>
      </p:sp>
      <p:graphicFrame>
        <p:nvGraphicFramePr>
          <p:cNvPr id="11981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950420"/>
              </p:ext>
            </p:extLst>
          </p:nvPr>
        </p:nvGraphicFramePr>
        <p:xfrm>
          <a:off x="1088231" y="1325468"/>
          <a:ext cx="7223066" cy="1553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VISIO" r:id="rId4" imgW="3147060" imgH="640080" progId="Visio.Drawing.4">
                  <p:embed/>
                </p:oleObj>
              </mc:Choice>
              <mc:Fallback>
                <p:oleObj name="VISIO" r:id="rId4" imgW="3147060" imgH="640080" progId="Visio.Drawing.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8231" y="1325468"/>
                        <a:ext cx="7223066" cy="15533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16A66678-DCB2-9D49-BEFC-25384D8A48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6114" y="3509086"/>
            <a:ext cx="4433451" cy="239026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提高了系统的可扩展性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增强了系统的可靠性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可移植性好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提供了对分布式系统的支持</a:t>
            </a:r>
            <a:endParaRPr lang="en-US" altLang="zh-CN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88376BA-7011-7346-905C-6F6218501558}"/>
              </a:ext>
            </a:extLst>
          </p:cNvPr>
          <p:cNvSpPr txBox="1">
            <a:spLocks noChangeArrowheads="1"/>
          </p:cNvSpPr>
          <p:nvPr/>
        </p:nvSpPr>
        <p:spPr>
          <a:xfrm>
            <a:off x="4542662" y="3519598"/>
            <a:ext cx="4433451" cy="239026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14350" indent="-134541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6858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8572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0287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509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缺点</a:t>
            </a:r>
          </a:p>
          <a:p>
            <a:pPr lvl="1"/>
            <a:r>
              <a:rPr lang="zh-CN" altLang="en-US" sz="2400" dirty="0"/>
              <a:t>运行效率有所降低：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zh-CN" altLang="en-US" sz="2400" dirty="0"/>
              <a:t> 消息传递开销</a:t>
            </a:r>
            <a:r>
              <a:rPr lang="en-US" altLang="zh-CN" sz="2400" dirty="0"/>
              <a:t>+</a:t>
            </a:r>
            <a:r>
              <a:rPr lang="zh-CN" altLang="en-US" sz="2400" dirty="0"/>
              <a:t>模式切换开销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698772"/>
      </p:ext>
    </p:extLst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ext Box 1028"/>
          <p:cNvSpPr txBox="1">
            <a:spLocks noChangeArrowheads="1"/>
          </p:cNvSpPr>
          <p:nvPr/>
        </p:nvSpPr>
        <p:spPr bwMode="auto">
          <a:xfrm>
            <a:off x="1064208" y="-112386"/>
            <a:ext cx="8586953" cy="1153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eaLnBrk="1" hangingPunct="1"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ctr" eaLnBrk="1" hangingPunct="1">
              <a:defRPr sz="4400">
                <a:latin typeface="Calibri" pitchFamily="34" charset="0"/>
                <a:ea typeface="宋体" charset="-122"/>
              </a:defRPr>
            </a:lvl2pPr>
            <a:lvl3pPr algn="ctr" eaLnBrk="1" hangingPunct="1">
              <a:defRPr sz="4400">
                <a:latin typeface="Calibri" pitchFamily="34" charset="0"/>
                <a:ea typeface="宋体" charset="-122"/>
              </a:defRPr>
            </a:lvl3pPr>
            <a:lvl4pPr algn="ctr" eaLnBrk="1" hangingPunct="1">
              <a:defRPr sz="4400">
                <a:latin typeface="Calibri" pitchFamily="34" charset="0"/>
                <a:ea typeface="宋体" charset="-122"/>
              </a:defRPr>
            </a:lvl4pPr>
            <a:lvl5pPr algn="ctr" eaLnBrk="1" hangingPunct="1">
              <a:defRPr sz="4400">
                <a:latin typeface="Calibri" pitchFamily="34" charset="0"/>
                <a:ea typeface="宋体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9pPr>
          </a:lstStyle>
          <a:p>
            <a:pPr algn="l">
              <a:defRPr/>
            </a:pPr>
            <a:r>
              <a:rPr lang="en-US" altLang="zh-CN" sz="30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1.5.3 </a:t>
            </a:r>
            <a:r>
              <a:rPr lang="zh-CN" altLang="en-US" sz="30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面向对象的程序设计技术</a:t>
            </a:r>
            <a:endParaRPr lang="en-US" altLang="zh-CN" sz="3000" dirty="0">
              <a:solidFill>
                <a:srgbClr val="4A66AC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l">
              <a:defRPr/>
            </a:pPr>
            <a:r>
              <a:rPr lang="en-US" altLang="zh-CN" sz="30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(Object-Orientated Programming) </a:t>
            </a:r>
          </a:p>
        </p:txBody>
      </p:sp>
      <p:sp>
        <p:nvSpPr>
          <p:cNvPr id="122883" name="Text Box 1029"/>
          <p:cNvSpPr txBox="1">
            <a:spLocks noChangeArrowheads="1"/>
          </p:cNvSpPr>
          <p:nvPr/>
        </p:nvSpPr>
        <p:spPr bwMode="auto">
          <a:xfrm>
            <a:off x="746156" y="1571680"/>
            <a:ext cx="5839568" cy="4352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+mj-lt"/>
              <a:buNone/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1)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面向对象技术的基本概念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+mj-lt"/>
              <a:buNone/>
            </a:pPr>
            <a:r>
              <a:rPr kumimoji="1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所谓</a:t>
            </a:r>
            <a:r>
              <a:rPr kumimoji="1" lang="zh-CN" altLang="en-US" sz="24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，是指在现实世界中具有相同属性、服从相同规则的一系列事物的</a:t>
            </a:r>
            <a:r>
              <a:rPr kumimoji="1" lang="zh-CN" altLang="en-US" sz="24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，而把其中的</a:t>
            </a:r>
            <a:r>
              <a:rPr kumimoji="1" lang="zh-CN" altLang="en-US" sz="24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具体事物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称为</a:t>
            </a:r>
            <a:r>
              <a:rPr kumimoji="1" lang="zh-CN" altLang="en-US" sz="24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对象的实例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+mj-lt"/>
              <a:buNone/>
            </a:pPr>
            <a:endParaRPr kumimoji="1" lang="en-US" altLang="zh-CN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+mj-lt"/>
              <a:buNone/>
            </a:pPr>
            <a:r>
              <a:rPr kumimoji="1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中的各类实体如进程、线程、消息、存储器等，都使用了对象这一概念，相应地，便有进程对象线程对象、 存储器对象等。 </a:t>
            </a:r>
          </a:p>
        </p:txBody>
      </p:sp>
      <p:sp>
        <p:nvSpPr>
          <p:cNvPr id="122884" name="Text Box 4"/>
          <p:cNvSpPr txBox="1">
            <a:spLocks noChangeArrowheads="1"/>
          </p:cNvSpPr>
          <p:nvPr/>
        </p:nvSpPr>
        <p:spPr bwMode="auto">
          <a:xfrm>
            <a:off x="6544648" y="5221855"/>
            <a:ext cx="32640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一个对象的示意图 </a:t>
            </a: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225610"/>
              </p:ext>
            </p:extLst>
          </p:nvPr>
        </p:nvGraphicFramePr>
        <p:xfrm>
          <a:off x="7110281" y="2419820"/>
          <a:ext cx="1173956" cy="2471740"/>
        </p:xfrm>
        <a:graphic>
          <a:graphicData uri="http://schemas.openxmlformats.org/drawingml/2006/table">
            <a:tbl>
              <a:tblPr/>
              <a:tblGrid>
                <a:gridCol w="1173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79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数据结构</a:t>
                      </a:r>
                    </a:p>
                  </a:txBody>
                  <a:tcPr marL="68552" marR="68552" marT="34285" marB="3428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9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过程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</a:t>
                      </a:r>
                    </a:p>
                  </a:txBody>
                  <a:tcPr marL="68552" marR="68552" marT="34285" marB="3428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9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过程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2</a:t>
                      </a:r>
                    </a:p>
                  </a:txBody>
                  <a:tcPr marL="68552" marR="68552" marT="34285" marB="3428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9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过程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</a:t>
                      </a:r>
                    </a:p>
                  </a:txBody>
                  <a:tcPr marL="68552" marR="68552" marT="34285" marB="3428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4548975"/>
      </p:ext>
    </p:extLst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ext Box 4"/>
          <p:cNvSpPr txBox="1">
            <a:spLocks noChangeArrowheads="1"/>
          </p:cNvSpPr>
          <p:nvPr/>
        </p:nvSpPr>
        <p:spPr bwMode="auto">
          <a:xfrm>
            <a:off x="516835" y="1414665"/>
            <a:ext cx="8222209" cy="4747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accent2"/>
              </a:buClr>
              <a:buFont typeface="+mj-lt"/>
              <a:buNone/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2)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面向对象技术的优点</a:t>
            </a:r>
          </a:p>
          <a:p>
            <a:pPr eaLnBrk="1" hangingPunct="1">
              <a:lnSpc>
                <a:spcPct val="120000"/>
              </a:lnSpc>
              <a:buClr>
                <a:schemeClr val="accent2"/>
              </a:buClr>
              <a:buFont typeface="+mj-lt"/>
              <a:buNone/>
            </a:pP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 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可修改性和可扩充性。由于隐蔽了表示实体的数据和操作，因而可以改变对象的表示而不会影响其它部分， 从而可以方便地改变老的对象和增加新的对象</a:t>
            </a:r>
          </a:p>
          <a:p>
            <a:pPr eaLnBrk="1" hangingPunct="1">
              <a:lnSpc>
                <a:spcPct val="120000"/>
              </a:lnSpc>
              <a:buClr>
                <a:schemeClr val="accent2"/>
              </a:buClr>
              <a:buFont typeface="+mj-lt"/>
              <a:buNone/>
            </a:pP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继承性。继承性是面向对象技术所具有的重要特性。继承性是指子对象可以继承父对象的属性，这样，在创建一个新的对象时， 便可减少大量的时空开销</a:t>
            </a:r>
          </a:p>
          <a:p>
            <a:pPr eaLnBrk="1" hangingPunct="1">
              <a:lnSpc>
                <a:spcPct val="120000"/>
              </a:lnSpc>
              <a:buClr>
                <a:schemeClr val="accent2"/>
              </a:buClr>
              <a:buFont typeface="+mj-lt"/>
              <a:buNone/>
            </a:pPr>
            <a:r>
              <a:rPr kumimoji="1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(3) 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正确性和可靠性。由于对象是构成操作系统的基本单元，可以独立地对它进行测试，这样，比较易于保证其正确性和可靠性，从而比较容易保证整个系统的正确性和可靠性 </a:t>
            </a:r>
          </a:p>
        </p:txBody>
      </p:sp>
      <p:sp>
        <p:nvSpPr>
          <p:cNvPr id="5" name="Text Box 1028">
            <a:extLst>
              <a:ext uri="{FF2B5EF4-FFF2-40B4-BE49-F238E27FC236}">
                <a16:creationId xmlns:a16="http://schemas.microsoft.com/office/drawing/2014/main" id="{6DEB8BF4-C38F-6340-A054-2566054AB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4208" y="-72630"/>
            <a:ext cx="8586953" cy="1153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eaLnBrk="1" hangingPunct="1"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ctr" eaLnBrk="1" hangingPunct="1">
              <a:defRPr sz="4400">
                <a:latin typeface="Calibri" pitchFamily="34" charset="0"/>
                <a:ea typeface="宋体" charset="-122"/>
              </a:defRPr>
            </a:lvl2pPr>
            <a:lvl3pPr algn="ctr" eaLnBrk="1" hangingPunct="1">
              <a:defRPr sz="4400">
                <a:latin typeface="Calibri" pitchFamily="34" charset="0"/>
                <a:ea typeface="宋体" charset="-122"/>
              </a:defRPr>
            </a:lvl3pPr>
            <a:lvl4pPr algn="ctr" eaLnBrk="1" hangingPunct="1">
              <a:defRPr sz="4400">
                <a:latin typeface="Calibri" pitchFamily="34" charset="0"/>
                <a:ea typeface="宋体" charset="-122"/>
              </a:defRPr>
            </a:lvl4pPr>
            <a:lvl5pPr algn="ctr" eaLnBrk="1" hangingPunct="1">
              <a:defRPr sz="4400">
                <a:latin typeface="Calibri" pitchFamily="34" charset="0"/>
                <a:ea typeface="宋体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9pPr>
          </a:lstStyle>
          <a:p>
            <a:pPr algn="l">
              <a:defRPr/>
            </a:pPr>
            <a:r>
              <a:rPr lang="en-US" altLang="zh-CN" sz="30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1.5.3 </a:t>
            </a:r>
            <a:r>
              <a:rPr lang="zh-CN" altLang="en-US" sz="30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面向对象的程序设计技术</a:t>
            </a:r>
            <a:endParaRPr lang="en-US" altLang="zh-CN" sz="3000" dirty="0">
              <a:solidFill>
                <a:srgbClr val="4A66AC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l">
              <a:defRPr/>
            </a:pPr>
            <a:r>
              <a:rPr lang="en-US" altLang="zh-CN" sz="30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(Object-Orientated Programming) </a:t>
            </a:r>
          </a:p>
        </p:txBody>
      </p:sp>
    </p:spTree>
    <p:extLst>
      <p:ext uri="{BB962C8B-B14F-4D97-AF65-F5344CB8AC3E}">
        <p14:creationId xmlns:p14="http://schemas.microsoft.com/office/powerpoint/2010/main" val="77625511"/>
      </p:ext>
    </p:extLst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Rectangle 3"/>
          <p:cNvSpPr>
            <a:spLocks noGrp="1" noChangeArrowheads="1"/>
          </p:cNvSpPr>
          <p:nvPr>
            <p:ph idx="1"/>
          </p:nvPr>
        </p:nvSpPr>
        <p:spPr>
          <a:xfrm>
            <a:off x="594368" y="1156833"/>
            <a:ext cx="7884876" cy="20193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所谓微内核技术，是指精心设计的、能实现现代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核心功能的小型内核，它与一般的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OS(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不同， 它更小更精炼，它不仅运行在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核心态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，而且开机后常驻内存， 它不会因内存紧张而被换出内存。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当前比较流行的、能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支持多处理机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运行的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几乎全部都采用了微内核结构，如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Mach OS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 2000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defRPr/>
            </a:pPr>
            <a:endParaRPr kumimoji="1" lang="en-US" altLang="zh-CN" sz="1800" dirty="0"/>
          </a:p>
        </p:txBody>
      </p:sp>
      <p:sp>
        <p:nvSpPr>
          <p:cNvPr id="1064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13182" y="314809"/>
            <a:ext cx="6172200" cy="703262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sz="30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1.5.4 </a:t>
            </a:r>
            <a:r>
              <a:rPr lang="zh-CN" altLang="en-US" sz="30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微内核</a:t>
            </a:r>
            <a:r>
              <a:rPr lang="en-US" altLang="zh-CN" sz="30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30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  <p:pic>
        <p:nvPicPr>
          <p:cNvPr id="7" name="图片 6" descr="图片8.png">
            <a:extLst>
              <a:ext uri="{FF2B5EF4-FFF2-40B4-BE49-F238E27FC236}">
                <a16:creationId xmlns:a16="http://schemas.microsoft.com/office/drawing/2014/main" id="{8C28CD74-F863-48C4-A30B-29BA650B3EA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4971" y="3891621"/>
            <a:ext cx="3756545" cy="2720535"/>
          </a:xfrm>
          <a:prstGeom prst="rect">
            <a:avLst/>
          </a:prstGeom>
        </p:spPr>
      </p:pic>
      <p:pic>
        <p:nvPicPr>
          <p:cNvPr id="8" name="图片 7" descr="图片8.png">
            <a:extLst>
              <a:ext uri="{FF2B5EF4-FFF2-40B4-BE49-F238E27FC236}">
                <a16:creationId xmlns:a16="http://schemas.microsoft.com/office/drawing/2014/main" id="{9C65515D-B37D-44F7-A939-47CF9AD25DE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2963" y="4035636"/>
            <a:ext cx="3756545" cy="2713060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E75215CE-81EF-474C-8585-B0444839A77A}"/>
              </a:ext>
            </a:extLst>
          </p:cNvPr>
          <p:cNvSpPr txBox="1"/>
          <p:nvPr/>
        </p:nvSpPr>
        <p:spPr>
          <a:xfrm>
            <a:off x="234056" y="5391919"/>
            <a:ext cx="7715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lvl="1" indent="-342891">
              <a:spcBef>
                <a:spcPct val="20000"/>
              </a:spcBef>
              <a:buClr>
                <a:srgbClr val="FFFF66"/>
              </a:buClr>
            </a:pPr>
            <a:r>
              <a:rPr lang="zh-CN" altLang="en-US" sz="1600" b="1" dirty="0">
                <a:solidFill>
                  <a:srgbClr val="00B0F0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20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用户模块间的通信使用消息传递</a:t>
            </a:r>
            <a:endParaRPr lang="en-US" altLang="zh-CN" sz="20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7E2C07E-D4DB-4D95-B874-83C12F641C14}"/>
              </a:ext>
            </a:extLst>
          </p:cNvPr>
          <p:cNvGrpSpPr/>
          <p:nvPr/>
        </p:nvGrpSpPr>
        <p:grpSpPr>
          <a:xfrm>
            <a:off x="234056" y="5721509"/>
            <a:ext cx="7715304" cy="757299"/>
            <a:chOff x="467544" y="1557938"/>
            <a:chExt cx="7715304" cy="757301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271ABC7F-3796-4E5C-A5C9-DFE86B18033B}"/>
                </a:ext>
              </a:extLst>
            </p:cNvPr>
            <p:cNvSpPr txBox="1"/>
            <p:nvPr/>
          </p:nvSpPr>
          <p:spPr>
            <a:xfrm>
              <a:off x="467544" y="1557938"/>
              <a:ext cx="7715304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891" lvl="1" indent="-342891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0070C0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好处: 灵活/安全</a:t>
              </a:r>
              <a:r>
                <a:rPr lang="en-US" altLang="zh-CN" sz="20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…</a:t>
              </a:r>
              <a:endParaRPr lang="en-US" altLang="zh-CN" sz="20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6AC9DEE3-2E3D-47BE-9CA1-E240F3120BAB}"/>
                </a:ext>
              </a:extLst>
            </p:cNvPr>
            <p:cNvSpPr txBox="1"/>
            <p:nvPr/>
          </p:nvSpPr>
          <p:spPr>
            <a:xfrm>
              <a:off x="467544" y="1915128"/>
              <a:ext cx="7715304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891" lvl="1" indent="-342891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0070C0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缺点</a:t>
              </a:r>
              <a:r>
                <a:rPr lang="zh-CN" altLang="en-US" sz="20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: 性能</a:t>
              </a:r>
              <a:endParaRPr lang="en-US" altLang="zh-CN" sz="20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pic>
        <p:nvPicPr>
          <p:cNvPr id="13" name="图片 12" descr="图片8.png">
            <a:extLst>
              <a:ext uri="{FF2B5EF4-FFF2-40B4-BE49-F238E27FC236}">
                <a16:creationId xmlns:a16="http://schemas.microsoft.com/office/drawing/2014/main" id="{D8B8376D-5FCA-4BD3-B8E0-EC0638427C7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47219" y="4732471"/>
            <a:ext cx="1493891" cy="1206808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7887C6DC-8802-4947-A130-2D5120826F7C}"/>
              </a:ext>
            </a:extLst>
          </p:cNvPr>
          <p:cNvGrpSpPr/>
          <p:nvPr/>
        </p:nvGrpSpPr>
        <p:grpSpPr>
          <a:xfrm>
            <a:off x="5559187" y="4300423"/>
            <a:ext cx="2016224" cy="2160240"/>
            <a:chOff x="2771800" y="2355726"/>
            <a:chExt cx="2016224" cy="2160240"/>
          </a:xfrm>
        </p:grpSpPr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31A55FC7-CC72-4ACE-9C53-9AADEC700585}"/>
                </a:ext>
              </a:extLst>
            </p:cNvPr>
            <p:cNvCxnSpPr/>
            <p:nvPr/>
          </p:nvCxnSpPr>
          <p:spPr>
            <a:xfrm flipH="1" flipV="1">
              <a:off x="2987824" y="2355726"/>
              <a:ext cx="360040" cy="5760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9A0E48D1-BB90-4A39-B718-E5DA27EC6B88}"/>
                </a:ext>
              </a:extLst>
            </p:cNvPr>
            <p:cNvCxnSpPr/>
            <p:nvPr/>
          </p:nvCxnSpPr>
          <p:spPr>
            <a:xfrm flipV="1">
              <a:off x="4211960" y="2355726"/>
              <a:ext cx="504056" cy="5760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8A83C388-34E1-4E21-A1AE-95070142D689}"/>
                </a:ext>
              </a:extLst>
            </p:cNvPr>
            <p:cNvCxnSpPr/>
            <p:nvPr/>
          </p:nvCxnSpPr>
          <p:spPr>
            <a:xfrm flipV="1">
              <a:off x="3779912" y="3939902"/>
              <a:ext cx="0" cy="5760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32F9E7F7-D9B6-4060-BE19-5460E0C0FCAB}"/>
                </a:ext>
              </a:extLst>
            </p:cNvPr>
            <p:cNvCxnSpPr/>
            <p:nvPr/>
          </p:nvCxnSpPr>
          <p:spPr>
            <a:xfrm flipH="1" flipV="1">
              <a:off x="4499992" y="3579862"/>
              <a:ext cx="288032" cy="14401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F4983F9B-4282-4A89-BE74-6FDE634DF59D}"/>
                </a:ext>
              </a:extLst>
            </p:cNvPr>
            <p:cNvCxnSpPr/>
            <p:nvPr/>
          </p:nvCxnSpPr>
          <p:spPr>
            <a:xfrm flipV="1">
              <a:off x="2771800" y="3579862"/>
              <a:ext cx="360040" cy="21602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0DA9790-B4F9-4A6E-948D-D852F6F908C4}"/>
              </a:ext>
            </a:extLst>
          </p:cNvPr>
          <p:cNvGrpSpPr/>
          <p:nvPr/>
        </p:nvGrpSpPr>
        <p:grpSpPr>
          <a:xfrm>
            <a:off x="5703203" y="4444439"/>
            <a:ext cx="1872208" cy="1584176"/>
            <a:chOff x="2915816" y="2499742"/>
            <a:chExt cx="1872208" cy="1584176"/>
          </a:xfrm>
        </p:grpSpPr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21567EAE-6EC8-4048-B26C-0ACB319CCCFA}"/>
                </a:ext>
              </a:extLst>
            </p:cNvPr>
            <p:cNvCxnSpPr/>
            <p:nvPr/>
          </p:nvCxnSpPr>
          <p:spPr>
            <a:xfrm flipH="1" flipV="1">
              <a:off x="2915816" y="3003798"/>
              <a:ext cx="288032" cy="144016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A1479B82-CE60-4CB3-9032-D02F0E0511BB}"/>
                </a:ext>
              </a:extLst>
            </p:cNvPr>
            <p:cNvCxnSpPr/>
            <p:nvPr/>
          </p:nvCxnSpPr>
          <p:spPr>
            <a:xfrm flipV="1">
              <a:off x="3779912" y="2499742"/>
              <a:ext cx="0" cy="288032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40ABDD42-A490-4182-B3EB-74C97DE54763}"/>
                </a:ext>
              </a:extLst>
            </p:cNvPr>
            <p:cNvCxnSpPr/>
            <p:nvPr/>
          </p:nvCxnSpPr>
          <p:spPr>
            <a:xfrm flipV="1">
              <a:off x="4499992" y="3003798"/>
              <a:ext cx="288032" cy="144016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CD24C66F-B017-4820-975B-B7A66E3FE75F}"/>
                </a:ext>
              </a:extLst>
            </p:cNvPr>
            <p:cNvCxnSpPr/>
            <p:nvPr/>
          </p:nvCxnSpPr>
          <p:spPr>
            <a:xfrm>
              <a:off x="4211960" y="3867894"/>
              <a:ext cx="216024" cy="216024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021CA924-5C3A-43AE-B9CE-425BF8AD3E4D}"/>
                </a:ext>
              </a:extLst>
            </p:cNvPr>
            <p:cNvCxnSpPr/>
            <p:nvPr/>
          </p:nvCxnSpPr>
          <p:spPr>
            <a:xfrm flipH="1">
              <a:off x="3131840" y="3867894"/>
              <a:ext cx="216024" cy="216024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18">
            <a:extLst>
              <a:ext uri="{FF2B5EF4-FFF2-40B4-BE49-F238E27FC236}">
                <a16:creationId xmlns:a16="http://schemas.microsoft.com/office/drawing/2014/main" id="{D5067959-C3AD-401B-AAC4-DAC472251ACF}"/>
              </a:ext>
            </a:extLst>
          </p:cNvPr>
          <p:cNvSpPr txBox="1"/>
          <p:nvPr/>
        </p:nvSpPr>
        <p:spPr>
          <a:xfrm>
            <a:off x="234056" y="5006156"/>
            <a:ext cx="7715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lvl="1" indent="-342891">
              <a:spcBef>
                <a:spcPct val="20000"/>
              </a:spcBef>
              <a:buClr>
                <a:srgbClr val="FFFF66"/>
              </a:buClr>
            </a:pPr>
            <a:r>
              <a:rPr lang="zh-CN" altLang="en-US" sz="1600" b="1" dirty="0">
                <a:solidFill>
                  <a:srgbClr val="0070C0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20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尽可能把内核功能移到用户空间</a:t>
            </a:r>
            <a:endParaRPr lang="en-US" altLang="zh-CN" sz="20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93896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4"/>
          <p:cNvSpPr txBox="1">
            <a:spLocks noChangeArrowheads="1"/>
          </p:cNvSpPr>
          <p:nvPr/>
        </p:nvSpPr>
        <p:spPr bwMode="auto">
          <a:xfrm>
            <a:off x="739838" y="1713073"/>
            <a:ext cx="7884876" cy="2650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q"/>
              <a:defRPr sz="2800" b="1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Ø"/>
              <a:defRPr sz="2400" b="1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zh-CN" altLang="en-US" sz="24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微内核所提供的功能，通常都是一些最基本的功能，如进程管理、低级存储器管理、中断和陷入处理、进程间通信、 低级</a:t>
            </a:r>
            <a:r>
              <a:rPr lang="en-US" altLang="zh-CN" sz="24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en-US" altLang="zh-CN" sz="24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zh-CN" altLang="en-US" sz="24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微内核特点             </a:t>
            </a:r>
            <a:endParaRPr lang="en-US" altLang="zh-CN" sz="24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defRPr/>
            </a:pPr>
            <a:r>
              <a:rPr lang="zh-CN" altLang="en-US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足够小的内核。</a:t>
            </a:r>
            <a:endParaRPr lang="en-US" altLang="zh-CN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defRPr/>
            </a:pPr>
            <a:r>
              <a:rPr lang="zh-CN" altLang="en-US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基于客户</a:t>
            </a:r>
            <a:r>
              <a:rPr lang="en-US" altLang="zh-CN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服务器模式</a:t>
            </a:r>
            <a:endParaRPr lang="en-US" altLang="zh-CN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defRPr/>
            </a:pPr>
            <a:r>
              <a:rPr lang="zh-CN" altLang="en-US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应用“</a:t>
            </a:r>
            <a:r>
              <a:rPr lang="zh-CN" altLang="en-US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机制与策略分离</a:t>
            </a:r>
            <a:r>
              <a:rPr lang="zh-CN" altLang="en-US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”原理</a:t>
            </a:r>
            <a:endParaRPr lang="en-US" altLang="zh-CN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defRPr/>
            </a:pPr>
            <a:r>
              <a:rPr lang="zh-CN" altLang="en-US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采用面向对象技术 </a:t>
            </a:r>
          </a:p>
          <a:p>
            <a:pPr marL="0" indent="0">
              <a:lnSpc>
                <a:spcPct val="120000"/>
              </a:lnSpc>
              <a:buNone/>
              <a:defRPr/>
            </a:pPr>
            <a:endParaRPr lang="zh-CN" altLang="en-US" sz="1800" b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139686" y="398221"/>
            <a:ext cx="5969773" cy="70246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0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1.5.5 </a:t>
            </a:r>
            <a:r>
              <a:rPr lang="zh-CN" altLang="en-US" sz="30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微内核</a:t>
            </a:r>
            <a:r>
              <a:rPr lang="en-US" altLang="zh-CN" sz="30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30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536246200"/>
      </p:ext>
    </p:extLst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208D2C-4A24-4B54-913A-CEC6DB2C3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745" y="1449581"/>
            <a:ext cx="3902075" cy="668780"/>
          </a:xfrm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3000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作业</a:t>
            </a: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640080" y="2118361"/>
            <a:ext cx="7874442" cy="167991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书</a:t>
            </a:r>
            <a:r>
              <a:rPr lang="en-US" altLang="zh-CN" sz="3600" dirty="0"/>
              <a:t>P37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3600" dirty="0"/>
              <a:t>1</a:t>
            </a:r>
            <a:r>
              <a:rPr lang="zh-CN" altLang="en-US" sz="3600" dirty="0"/>
              <a:t>、</a:t>
            </a:r>
            <a:r>
              <a:rPr lang="en-US" altLang="zh-CN" sz="3600" dirty="0"/>
              <a:t>6</a:t>
            </a:r>
            <a:r>
              <a:rPr lang="zh-CN" altLang="en-US" sz="3600" dirty="0"/>
              <a:t>、</a:t>
            </a:r>
            <a:r>
              <a:rPr lang="en-US" altLang="zh-CN" sz="3600" dirty="0"/>
              <a:t>8</a:t>
            </a:r>
            <a:r>
              <a:rPr lang="zh-CN" altLang="en-US" sz="3600" dirty="0"/>
              <a:t>、</a:t>
            </a:r>
            <a:r>
              <a:rPr lang="en-US" altLang="zh-CN" sz="3600" dirty="0"/>
              <a:t>10</a:t>
            </a:r>
            <a:r>
              <a:rPr lang="zh-CN" altLang="en-US" sz="3600" dirty="0"/>
              <a:t>、</a:t>
            </a:r>
            <a:r>
              <a:rPr lang="en-US" altLang="zh-CN" sz="3600" dirty="0"/>
              <a:t>11</a:t>
            </a:r>
            <a:r>
              <a:rPr lang="zh-CN" altLang="en-US" sz="3600" dirty="0"/>
              <a:t>、</a:t>
            </a:r>
            <a:r>
              <a:rPr lang="en-US" altLang="zh-CN" sz="3600" dirty="0"/>
              <a:t>15</a:t>
            </a:r>
            <a:r>
              <a:rPr lang="zh-CN" altLang="en-US" sz="3600" dirty="0"/>
              <a:t>、</a:t>
            </a:r>
            <a:r>
              <a:rPr lang="en-US" altLang="zh-CN" sz="3600" dirty="0"/>
              <a:t>16</a:t>
            </a:r>
            <a:r>
              <a:rPr lang="zh-CN" altLang="en-US" sz="3600" dirty="0"/>
              <a:t>、</a:t>
            </a:r>
            <a:r>
              <a:rPr lang="en-US" altLang="zh-CN" sz="3600" dirty="0"/>
              <a:t>17</a:t>
            </a:r>
            <a:r>
              <a:rPr lang="zh-CN" altLang="en-US" sz="3600" dirty="0"/>
              <a:t>、</a:t>
            </a:r>
            <a:r>
              <a:rPr lang="en-US" altLang="zh-CN" sz="3600" dirty="0"/>
              <a:t>18</a:t>
            </a:r>
            <a:r>
              <a:rPr lang="zh-CN" altLang="en-US" sz="3600" dirty="0"/>
              <a:t>、</a:t>
            </a:r>
            <a:r>
              <a:rPr lang="en-US" altLang="zh-CN" sz="3600" dirty="0"/>
              <a:t>26</a:t>
            </a:r>
            <a:r>
              <a:rPr lang="zh-CN" altLang="en-US" sz="3600" dirty="0"/>
              <a:t>、</a:t>
            </a:r>
            <a:r>
              <a:rPr lang="en-US" altLang="zh-CN" sz="3600" dirty="0"/>
              <a:t>28</a:t>
            </a:r>
            <a:endParaRPr lang="en-US" altLang="zh-CN" sz="2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912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内容占位符 2"/>
          <p:cNvSpPr>
            <a:spLocks noGrp="1"/>
          </p:cNvSpPr>
          <p:nvPr>
            <p:ph idx="1"/>
          </p:nvPr>
        </p:nvSpPr>
        <p:spPr>
          <a:xfrm>
            <a:off x="478318" y="1167381"/>
            <a:ext cx="6775922" cy="5008132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spcBef>
                <a:spcPts val="0"/>
              </a:spcBef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总学时：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64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（上课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56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学时、上机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学时）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第一章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操作系统引论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第二章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进程管理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		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第三章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处理器调度与死锁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第四章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存储器管理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第五章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输入输出系统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第六章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文件及文件系统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第七章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UNIX/Linux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系统入门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第八章     </a:t>
            </a:r>
            <a:r>
              <a:rPr lang="en-US" altLang="zh-CN" sz="2400" dirty="0"/>
              <a:t>shell</a:t>
            </a:r>
            <a:r>
              <a:rPr lang="zh-CN" altLang="zh-CN" sz="2400" dirty="0"/>
              <a:t>的交互功能与</a:t>
            </a:r>
            <a:r>
              <a:rPr lang="en-US" altLang="zh-CN" sz="2400" dirty="0"/>
              <a:t>shell</a:t>
            </a:r>
            <a:r>
              <a:rPr lang="zh-CN" altLang="zh-CN" sz="2400" dirty="0"/>
              <a:t>程序设计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</a:p>
          <a:p>
            <a:pPr marL="3429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194" name="标题 1"/>
          <p:cNvSpPr>
            <a:spLocks noGrp="1"/>
          </p:cNvSpPr>
          <p:nvPr>
            <p:ph type="title" idx="4294967295"/>
          </p:nvPr>
        </p:nvSpPr>
        <p:spPr>
          <a:xfrm>
            <a:off x="1219200" y="242888"/>
            <a:ext cx="4953000" cy="7032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课程构成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1ADFAC2-2173-A64B-AEDC-738116F4E2C9}"/>
              </a:ext>
            </a:extLst>
          </p:cNvPr>
          <p:cNvSpPr txBox="1">
            <a:spLocks/>
          </p:cNvSpPr>
          <p:nvPr/>
        </p:nvSpPr>
        <p:spPr>
          <a:xfrm>
            <a:off x="6964753" y="1550567"/>
            <a:ext cx="1709530" cy="3034686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学时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14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学时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学时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学时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学时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学时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学时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学时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550964"/>
      </p:ext>
    </p:extLst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01 软件工程概述 h5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.3|0|2.6|11.3|86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4.1|14.7|10.8|7.4|2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3.6|16.6|5.4|12.2|2.8|10.2|5.1|11.8|7.4|8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3.9|11.6|15.7|4.2|6.7|2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5.1|1.7|0.9|0.8|0.8|1.6|3.1|11.5|1.7|2.9|13.8|17.4"/>
</p:tagLst>
</file>

<file path=ppt/theme/theme1.xml><?xml version="1.0" encoding="utf-8"?>
<a:theme xmlns:a="http://schemas.openxmlformats.org/drawingml/2006/main" name="菱形网格 16x9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19_TF03031015" id="{4D6D15B2-A3EB-4896-B32E-5E1845D70213}" vid="{3C8FFD1D-C814-4C51-B282-C32E538AEF55}"/>
    </a:ext>
  </a:extLst>
</a:theme>
</file>

<file path=ppt/theme/theme2.xml><?xml version="1.0" encoding="utf-8"?>
<a:theme xmlns:a="http://schemas.openxmlformats.org/drawingml/2006/main" name="Office 主题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10144</TotalTime>
  <Words>6719</Words>
  <Application>Microsoft Office PowerPoint</Application>
  <PresentationFormat>全屏显示(4:3)</PresentationFormat>
  <Paragraphs>992</Paragraphs>
  <Slides>89</Slides>
  <Notes>51</Notes>
  <HiddenSlides>2</HiddenSlides>
  <MMClips>2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89</vt:i4>
      </vt:variant>
    </vt:vector>
  </HeadingPairs>
  <TitlesOfParts>
    <vt:vector size="107" baseType="lpstr">
      <vt:lpstr>Adobe 仿宋 Std R</vt:lpstr>
      <vt:lpstr>仿宋</vt:lpstr>
      <vt:lpstr>仿宋_GB2312</vt:lpstr>
      <vt:lpstr>黑体</vt:lpstr>
      <vt:lpstr>华文楷体</vt:lpstr>
      <vt:lpstr>楷体</vt:lpstr>
      <vt:lpstr>楷体_GB2312</vt:lpstr>
      <vt:lpstr>Microsoft YaHei</vt:lpstr>
      <vt:lpstr>Microsoft YaHei</vt:lpstr>
      <vt:lpstr>微软雅黑 Light</vt:lpstr>
      <vt:lpstr>张海山锐谐体2.0-授权联系：Samtype@QQ.com</vt:lpstr>
      <vt:lpstr>Arial</vt:lpstr>
      <vt:lpstr>Calibri</vt:lpstr>
      <vt:lpstr>Times New Roman</vt:lpstr>
      <vt:lpstr>Wingdings</vt:lpstr>
      <vt:lpstr>菱形网格 16x9</vt:lpstr>
      <vt:lpstr>Visio</vt:lpstr>
      <vt:lpstr>VISIO</vt:lpstr>
      <vt:lpstr>操作系统原理与实践</vt:lpstr>
      <vt:lpstr>PowerPoint 演示文稿</vt:lpstr>
      <vt:lpstr>课程介绍</vt:lpstr>
      <vt:lpstr>课程目标</vt:lpstr>
      <vt:lpstr>课程指标点</vt:lpstr>
      <vt:lpstr>课程介绍</vt:lpstr>
      <vt:lpstr>考核方式</vt:lpstr>
      <vt:lpstr>教材&amp;参考书籍</vt:lpstr>
      <vt:lpstr>课程构成</vt:lpstr>
      <vt:lpstr>PowerPoint 演示文稿</vt:lpstr>
      <vt:lpstr>讨论</vt:lpstr>
      <vt:lpstr>讨论</vt:lpstr>
      <vt:lpstr>讨论</vt:lpstr>
      <vt:lpstr>讨论</vt:lpstr>
      <vt:lpstr>讨论</vt:lpstr>
      <vt:lpstr>讨论</vt:lpstr>
      <vt:lpstr>PowerPoint 演示文稿</vt:lpstr>
      <vt:lpstr>这是什么？</vt:lpstr>
      <vt:lpstr>用计算机做什么？</vt:lpstr>
      <vt:lpstr>安装了操作系统的计算机</vt:lpstr>
      <vt:lpstr>为什么操作系统放在那里?</vt:lpstr>
      <vt:lpstr>什么是操作系统？</vt:lpstr>
      <vt:lpstr>操作系统要做什么?</vt:lpstr>
      <vt:lpstr>操作系统要做什么?</vt:lpstr>
      <vt:lpstr>“操作系统做什么”是动态变化的</vt:lpstr>
      <vt:lpstr>  讨论：操作系统的概念 </vt:lpstr>
      <vt:lpstr>  其它定义（汤 第三版）</vt:lpstr>
      <vt:lpstr>第一章 操作系统引论</vt:lpstr>
      <vt:lpstr>1.1.1 操作系统的目标</vt:lpstr>
      <vt:lpstr>补充：计算机硬件介绍</vt:lpstr>
      <vt:lpstr>PowerPoint 演示文稿</vt:lpstr>
      <vt:lpstr>PowerPoint 演示文稿</vt:lpstr>
      <vt:lpstr>命令行</vt:lpstr>
      <vt:lpstr>GUI</vt:lpstr>
      <vt:lpstr>接口总结</vt:lpstr>
      <vt:lpstr>提供哪些系统调用?</vt:lpstr>
      <vt:lpstr>怎么实现系统调用?</vt:lpstr>
      <vt:lpstr>PowerPoint 演示文稿</vt:lpstr>
      <vt:lpstr>PowerPoint 演示文稿</vt:lpstr>
      <vt:lpstr>PowerPoint 演示文稿</vt:lpstr>
      <vt:lpstr>PowerPoint 演示文稿</vt:lpstr>
      <vt:lpstr>1.2 操作系统的发展过程</vt:lpstr>
      <vt:lpstr>1.2.1 未配置操作系统的计算机系统</vt:lpstr>
      <vt:lpstr>1.2.1 未配置操作系统的计算机系统</vt:lpstr>
      <vt:lpstr>人工操作方式缺点： </vt:lpstr>
      <vt:lpstr>1.2.1 未配置操作系统的计算机系统</vt:lpstr>
      <vt:lpstr>PowerPoint 演示文稿</vt:lpstr>
      <vt:lpstr>PowerPoint 演示文稿</vt:lpstr>
      <vt:lpstr> 1.2.2 单道批处理系统</vt:lpstr>
      <vt:lpstr>1.2.3 多道批处理系统</vt:lpstr>
      <vt:lpstr>PowerPoint 演示文稿</vt:lpstr>
      <vt:lpstr>PowerPoint 演示文稿</vt:lpstr>
      <vt:lpstr>PowerPoint 演示文稿</vt:lpstr>
      <vt:lpstr>PowerPoint 演示文稿</vt:lpstr>
      <vt:lpstr>课堂练习： </vt:lpstr>
      <vt:lpstr>PowerPoint 演示文稿</vt:lpstr>
      <vt:lpstr>PowerPoint 演示文稿</vt:lpstr>
      <vt:lpstr>PowerPoint 演示文稿</vt:lpstr>
      <vt:lpstr>1.2.4 分时操作系统</vt:lpstr>
      <vt:lpstr>简单分时系统示意图</vt:lpstr>
      <vt:lpstr>具有“前台”和“后台”的分时系统示例</vt:lpstr>
      <vt:lpstr>多道分时系统</vt:lpstr>
      <vt:lpstr> 1.2.5  实时系统</vt:lpstr>
      <vt:lpstr>实时信息处理</vt:lpstr>
      <vt:lpstr>二、实时任务的类型</vt:lpstr>
      <vt:lpstr>三、实时系统的特征</vt:lpstr>
      <vt:lpstr>1.3 操作系统的基本特征 </vt:lpstr>
      <vt:lpstr>1.3.1 并发</vt:lpstr>
      <vt:lpstr> </vt:lpstr>
      <vt:lpstr>1.3.2 共享</vt:lpstr>
      <vt:lpstr>PowerPoint 演示文稿</vt:lpstr>
      <vt:lpstr>1.3.3 虚拟性</vt:lpstr>
      <vt:lpstr>1.3.4 异步性</vt:lpstr>
      <vt:lpstr>存储程序计算机的结构</vt:lpstr>
      <vt:lpstr>1.4 操作系统的主要功能</vt:lpstr>
      <vt:lpstr>1.5 OS结构设计 </vt:lpstr>
      <vt:lpstr>传统的操作系统结构 </vt:lpstr>
      <vt:lpstr>1.5.1 传统操作系统结构</vt:lpstr>
      <vt:lpstr>2 模块化OS结构 </vt:lpstr>
      <vt:lpstr>PowerPoint 演示文稿</vt:lpstr>
      <vt:lpstr>3 分层式OS结构 </vt:lpstr>
      <vt:lpstr>3 分层式OS结构 </vt:lpstr>
      <vt:lpstr>操作系统层次化体系结构</vt:lpstr>
      <vt:lpstr>1.5.2 客户/服务器模式 (Client-Server Model) </vt:lpstr>
      <vt:lpstr>PowerPoint 演示文稿</vt:lpstr>
      <vt:lpstr>PowerPoint 演示文稿</vt:lpstr>
      <vt:lpstr>1.5.4 微内核OS结构</vt:lpstr>
      <vt:lpstr>PowerPoint 演示文稿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软件工程概述 h5</dc:title>
  <dc:creator>lan tian</dc:creator>
  <cp:lastModifiedBy>Yao Liu</cp:lastModifiedBy>
  <cp:revision>507</cp:revision>
  <dcterms:created xsi:type="dcterms:W3CDTF">2018-03-05T08:16:37Z</dcterms:created>
  <dcterms:modified xsi:type="dcterms:W3CDTF">2024-03-04T07:06:40Z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